
<file path=[Content_Types].xml><?xml version="1.0" encoding="utf-8"?>
<Types xmlns="http://schemas.openxmlformats.org/package/2006/content-types"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2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5.xml" ContentType="application/vnd.openxmlformats-officedocument.presentationml.slide+xml"/>
  <Override PartName="/ppt/slides/slide19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0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s/slide7.xml" ContentType="application/vnd.openxmlformats-officedocument.presentationml.slide+xml"/>
  <Override PartName="/ppt/theme/theme1.xml" ContentType="application/vnd.openxmlformats-officedocument.them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slides/slide20.xml" ContentType="application/vnd.openxmlformats-officedocument.presentationml.slide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s/slide8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6.xml" ContentType="application/vnd.openxmlformats-officedocument.presentationml.slideLayout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2192635" cy="6858000"/>
  <p:notesSz cx="6858000" cy="12192635"/>
  <p:defaultTextStyle>
    <a:defPPr>
      <a:defRPr lang="zh-C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presProps" Target="presProps.xml" /><Relationship Id="rId25" Type="http://schemas.openxmlformats.org/officeDocument/2006/relationships/tableStyles" Target="tableStyles.xml" /><Relationship Id="rId26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标题幻灯片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150" y="1122363"/>
            <a:ext cx="91449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副标题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150" y="3602038"/>
            <a:ext cx="91449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zh-CN"/>
              <a:t>单击此处编辑母版副标题样式</a:t>
            </a:r>
            <a:endParaRPr lang="zh-CN"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nly" userDrawn="1">
  <p:cSld name="内容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内容占位符 1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838283" y="365125"/>
            <a:ext cx="10516635" cy="5811838"/>
          </a:xfrm>
        </p:spPr>
        <p:txBody>
          <a:bodyPr/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5" name="日期占位符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6" name="页脚占位符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1_自定义版式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dt="1" ftr="1" hdr="1" sldNum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标题和内容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6" hidden="0"/>
          <p:cNvPicPr>
            <a:picLocks noChangeAspect="1"/>
          </p:cNvPicPr>
          <p:nvPr isPhoto="0" userDrawn="1"/>
        </p:nvPicPr>
        <p:blipFill>
          <a:blip r:embed="rId2"/>
          <a:stretch/>
        </p:blipFill>
        <p:spPr bwMode="auto">
          <a:xfrm>
            <a:off x="600" y="0"/>
            <a:ext cx="12192000" cy="6858000"/>
          </a:xfrm>
          <a:prstGeom prst="rect">
            <a:avLst/>
          </a:prstGeom>
        </p:spPr>
      </p:pic>
      <p:sp>
        <p:nvSpPr>
          <p:cNvPr id="5" name="标题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6" name="内容占位符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7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8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节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932" y="1709738"/>
            <a:ext cx="10516635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文本占位符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932" y="4589463"/>
            <a:ext cx="1051663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两栏内容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内容占位符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83" y="1825625"/>
            <a:ext cx="5182110" cy="4351338"/>
          </a:xfrm>
        </p:spPr>
        <p:txBody>
          <a:bodyPr/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6" name="内容占位符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808" y="1825625"/>
            <a:ext cx="5182110" cy="4351338"/>
          </a:xfrm>
        </p:spPr>
        <p:txBody>
          <a:bodyPr/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7" name="日期占位符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8" name="页脚占位符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比较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871" y="365125"/>
            <a:ext cx="10516635" cy="1325563"/>
          </a:xfr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文本占位符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1186891" y="1778438"/>
            <a:ext cx="487405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6" name="内容占位符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1186891" y="2665379"/>
            <a:ext cx="4874054" cy="3524283"/>
          </a:xfrm>
        </p:spPr>
        <p:txBody>
          <a:bodyPr/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7" name="文本占位符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257554" y="1778438"/>
            <a:ext cx="4898058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8" name="内容占位符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257554" y="2665379"/>
            <a:ext cx="4898058" cy="3524283"/>
          </a:xfrm>
        </p:spPr>
        <p:txBody>
          <a:bodyPr/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9" name="日期占位符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10" name="页脚占位符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11" name="灯片编号占位符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仅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日期占位符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6" name="页脚占位符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空白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日期占位符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5" name="页脚占位符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图片与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871" y="457200"/>
            <a:ext cx="4165759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图片占位符 2" hidden="0"/>
          <p:cNvSpPr>
            <a:spLocks noGrp="1"/>
          </p:cNvSpPr>
          <p:nvPr isPhoto="0" userDrawn="0">
            <p:ph type="pic" idx="1" hasCustomPrompt="0"/>
          </p:nvPr>
        </p:nvSpPr>
        <p:spPr bwMode="auto">
          <a:xfrm>
            <a:off x="5183697" y="457201"/>
            <a:ext cx="6172808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zh-CN"/>
          </a:p>
        </p:txBody>
      </p:sp>
      <p:sp>
        <p:nvSpPr>
          <p:cNvPr id="6" name="文本占位符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871" y="2057400"/>
            <a:ext cx="416575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7" name="日期占位符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8" name="页脚占位符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竖版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竖排标题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5759" y="365125"/>
            <a:ext cx="2629159" cy="5811838"/>
          </a:xfrm>
        </p:spPr>
        <p:txBody>
          <a:bodyPr vert="eaVert"/>
          <a:lstStyle/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竖排文字占位符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83" y="365125"/>
            <a:ext cx="7735062" cy="5811838"/>
          </a:xfrm>
        </p:spPr>
        <p:txBody>
          <a:bodyPr vert="eaVert"/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Ovr>
    <a:masterClrMapping/>
  </p:clrMapOvr>
  <p:hf dt="1" ftr="1" hdr="1" sldNum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占位符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83" y="365125"/>
            <a:ext cx="1051663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文本占位符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83" y="1825625"/>
            <a:ext cx="105166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83" y="6356350"/>
            <a:ext cx="27434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2F288E0-7875-42C4-84C8-98DBBD3BF4D2}" type="datetimeFigureOut"/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998" y="6356350"/>
            <a:ext cx="4115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1448" y="6356350"/>
            <a:ext cx="27434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D9BB5D0-35E4-459D-AEF3-FE4D7C45CC19}" type="slidenum"/>
            <a:endParaRPr lang="zh-CN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1" ftr="1" hdr="1" sldNum="1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12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1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9525"/>
            <a:ext cx="12192000" cy="6858000"/>
          </a:xfrm>
          <a:prstGeom prst="rect">
            <a:avLst/>
          </a:prstGeom>
        </p:spPr>
      </p:pic>
      <p:sp>
        <p:nvSpPr>
          <p:cNvPr id="5" name="文本框 7" hidden="0"/>
          <p:cNvSpPr>
            <a:spLocks noAdjustHandles="0" noChangeArrowheads="0"/>
          </p:cNvSpPr>
          <p:nvPr isPhoto="0" userDrawn="0"/>
        </p:nvSpPr>
        <p:spPr bwMode="auto">
          <a:xfrm>
            <a:off x="733846" y="2395142"/>
            <a:ext cx="6583680" cy="645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defRPr/>
            </a:pPr>
            <a:r>
              <a:rPr lang="zh-CN" sz="3600"/>
              <a:t>商品中心业务系统实现链路介绍</a:t>
            </a:r>
            <a:endParaRPr lang="zh-CN" sz="3600"/>
          </a:p>
        </p:txBody>
      </p:sp>
      <p:sp>
        <p:nvSpPr>
          <p:cNvPr id="6" name="矩形 9" hidden="0"/>
          <p:cNvSpPr/>
          <p:nvPr isPhoto="0" userDrawn="0"/>
        </p:nvSpPr>
        <p:spPr bwMode="auto">
          <a:xfrm>
            <a:off x="871820" y="3124835"/>
            <a:ext cx="4484370" cy="46101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7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1046445" y="3124835"/>
            <a:ext cx="41738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sz="2400">
                <a:latin typeface="Microsoft YaHei Light"/>
                <a:ea typeface="Microsoft YaHei Light"/>
              </a:rPr>
              <a:t>零售研发部 </a:t>
            </a:r>
            <a:r>
              <a:rPr lang="en-US" sz="2400">
                <a:latin typeface="Microsoft YaHei Light"/>
                <a:ea typeface="Microsoft YaHei Light"/>
              </a:rPr>
              <a:t>- </a:t>
            </a:r>
            <a:r>
              <a:rPr lang="zh-CN" sz="2400">
                <a:latin typeface="Microsoft YaHei Light"/>
                <a:ea typeface="Microsoft YaHei Light"/>
              </a:rPr>
              <a:t>刘阳生</a:t>
            </a:r>
            <a:endParaRPr lang="zh-CN" sz="2400">
              <a:solidFill>
                <a:schemeClr val="bg1"/>
              </a:solidFill>
            </a:endParaRPr>
          </a:p>
        </p:txBody>
      </p:sp>
      <p:graphicFrame>
        <p:nvGraphicFramePr>
          <p:cNvPr id="0" name=""/>
          <p:cNvGraphicFramePr>
            <a:graphicFrameLocks xmlns:a="http://schemas.openxmlformats.org/drawingml/2006/main" noChangeAspect="1"/>
          </p:cNvGraphicFramePr>
          <p:nvPr>
            <p:extLst>
              <p:ext uri="{D42A27DB-BD31-4B8C-83A1-F6EECF244321}">
                <p14:modId xmlns:p14="http://schemas.microsoft.com/office/powerpoint/2010/main" val="2157879785"/>
              </p:ext>
            </p:extLst>
          </p:nvPr>
        </p:nvGraphicFramePr>
        <p:xfrm>
          <a:off x="359410" y="225671"/>
          <a:ext cx="2245914" cy="880882"/>
        </p:xfrm>
        <a:graphic>
          <a:graphicData uri="http://schemas.openxmlformats.org/presentationml/2006/ole">
            <p:oleObj name="oleObj" r:id="rId4" imgW="3181350" imgH="1247775" progId="Photoshop.Image.13">
              <p:embed/>
              <p:pic>
                <p:nvPicPr>
                  <p:cNvPr id="8" name="" hidden="0"/>
                  <p:cNvPicPr/>
                  <p:nvPr isPhoto="0" userDrawn="0"/>
                </p:nvPicPr>
                <p:blipFill>
                  <a:blip r:embed="rId3"/>
                  <a:stretch/>
                </p:blipFill>
                <p:spPr bwMode="auto">
                  <a:xfrm>
                    <a:off x="359410" y="225671"/>
                    <a:ext cx="2245914" cy="880882"/>
                  </a:xfrm>
                  <a:prstGeom prst="rect">
                    <a:avLst/>
                  </a:prstGeom>
                </p:spPr>
              </p:pic>
            </p:oleObj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0"/>
            <a:ext cx="12192000" cy="6858000"/>
          </a:xfrm>
          <a:prstGeom prst="rect">
            <a:avLst/>
          </a:prstGeom>
        </p:spPr>
      </p:pic>
      <p:sp>
        <p:nvSpPr>
          <p:cNvPr id="5" name="MH_Text_1" hidden="0"/>
          <p:cNvSpPr/>
          <p:nvPr isPhoto="0" userDrawn="0"/>
        </p:nvSpPr>
        <p:spPr bwMode="auto">
          <a:xfrm>
            <a:off x="7179275" y="636270"/>
            <a:ext cx="4779010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商品基本属性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6" name="MH_Text_2" hidden="0"/>
          <p:cNvSpPr/>
          <p:nvPr isPhoto="0" userDrawn="0"/>
        </p:nvSpPr>
        <p:spPr bwMode="auto">
          <a:xfrm>
            <a:off x="7181180" y="1572260"/>
            <a:ext cx="4274820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latin typeface="微软雅黑"/>
                <a:ea typeface="微软雅黑"/>
              </a:rPr>
              <a:t>商品域全景</a:t>
            </a:r>
            <a:endParaRPr lang="zh-CN" sz="2400">
              <a:latin typeface="微软雅黑"/>
              <a:ea typeface="微软雅黑"/>
            </a:endParaRPr>
          </a:p>
        </p:txBody>
      </p:sp>
      <p:sp>
        <p:nvSpPr>
          <p:cNvPr id="7" name="MH_Text_2" hidden="0"/>
          <p:cNvSpPr/>
          <p:nvPr isPhoto="0" userDrawn="0"/>
        </p:nvSpPr>
        <p:spPr bwMode="auto">
          <a:xfrm>
            <a:off x="7179275" y="3444240"/>
            <a:ext cx="3557905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latin typeface="微软雅黑"/>
                <a:ea typeface="微软雅黑"/>
              </a:rPr>
              <a:t>面临的问题 </a:t>
            </a:r>
            <a:r>
              <a:rPr lang="en-US" sz="2400">
                <a:latin typeface="微软雅黑"/>
                <a:ea typeface="微软雅黑"/>
              </a:rPr>
              <a:t>&amp; </a:t>
            </a:r>
            <a:r>
              <a:rPr lang="zh-CN" sz="2400">
                <a:latin typeface="微软雅黑"/>
                <a:ea typeface="微软雅黑"/>
              </a:rPr>
              <a:t>规划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8" name="MH_Text_2" hidden="0"/>
          <p:cNvSpPr/>
          <p:nvPr isPhoto="0" userDrawn="0"/>
        </p:nvSpPr>
        <p:spPr bwMode="auto">
          <a:xfrm>
            <a:off x="7179275" y="2508250"/>
            <a:ext cx="3557905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accent1"/>
                </a:solidFill>
                <a:latin typeface="微软雅黑"/>
                <a:ea typeface="微软雅黑"/>
              </a:rPr>
              <a:t>架构 </a:t>
            </a:r>
            <a:r>
              <a:rPr lang="en-US" sz="2400">
                <a:solidFill>
                  <a:schemeClr val="accent1"/>
                </a:solidFill>
                <a:latin typeface="微软雅黑"/>
                <a:ea typeface="微软雅黑"/>
              </a:rPr>
              <a:t>&amp; </a:t>
            </a:r>
            <a:r>
              <a:rPr lang="zh-CN" sz="2400">
                <a:solidFill>
                  <a:schemeClr val="accent1"/>
                </a:solidFill>
                <a:latin typeface="微软雅黑"/>
                <a:ea typeface="微软雅黑"/>
              </a:rPr>
              <a:t>核心链路</a:t>
            </a:r>
            <a:endParaRPr lang="zh-CN" sz="2400">
              <a:solidFill>
                <a:schemeClr val="accent1"/>
              </a:solidFill>
              <a:latin typeface="微软雅黑"/>
              <a:ea typeface="微软雅黑"/>
            </a:endParaRPr>
          </a:p>
        </p:txBody>
      </p:sp>
      <p:sp>
        <p:nvSpPr>
          <p:cNvPr id="9" name="文本框 7" hidden="0"/>
          <p:cNvSpPr>
            <a:spLocks noAdjustHandles="0" noChangeArrowheads="0"/>
          </p:cNvSpPr>
          <p:nvPr isPhoto="0" userDrawn="0"/>
        </p:nvSpPr>
        <p:spPr bwMode="auto">
          <a:xfrm>
            <a:off x="6195337" y="44315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01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0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6195337" y="137914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02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1" name="文本框 15" hidden="0"/>
          <p:cNvSpPr>
            <a:spLocks noAdjustHandles="0" noChangeArrowheads="0"/>
          </p:cNvSpPr>
          <p:nvPr isPhoto="0" userDrawn="0"/>
        </p:nvSpPr>
        <p:spPr bwMode="auto">
          <a:xfrm>
            <a:off x="6195337" y="231767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03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2" name="文本框 25" hidden="0"/>
          <p:cNvSpPr>
            <a:spLocks noAdjustHandles="0" noChangeArrowheads="0"/>
          </p:cNvSpPr>
          <p:nvPr isPhoto="0" userDrawn="0"/>
        </p:nvSpPr>
        <p:spPr bwMode="auto">
          <a:xfrm>
            <a:off x="6195337" y="3250491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04</a:t>
            </a:r>
            <a:endParaRPr lang="zh-CN" sz="4800">
              <a:solidFill>
                <a:srgbClr val="00B0F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0"/>
            <a:ext cx="12192000" cy="6858000"/>
          </a:xfrm>
          <a:prstGeom prst="rect">
            <a:avLst/>
          </a:prstGeom>
        </p:spPr>
      </p:pic>
      <p:pic>
        <p:nvPicPr>
          <p:cNvPr id="5" name="图片 5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>
            <a:off x="1976720" y="946785"/>
            <a:ext cx="10215880" cy="5911215"/>
          </a:xfrm>
          <a:prstGeom prst="rect">
            <a:avLst/>
          </a:prstGeom>
        </p:spPr>
      </p:pic>
      <p:sp>
        <p:nvSpPr>
          <p:cNvPr id="6" name="文本框 1" hidden="0"/>
          <p:cNvSpPr>
            <a:spLocks noAdjustHandles="0" noChangeArrowheads="0"/>
          </p:cNvSpPr>
          <p:nvPr isPhoto="0" userDrawn="0"/>
        </p:nvSpPr>
        <p:spPr bwMode="auto">
          <a:xfrm>
            <a:off x="2546950" y="158750"/>
            <a:ext cx="43307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defRPr/>
            </a:pPr>
            <a:r>
              <a:rPr lang="zh-CN" sz="3200" b="1">
                <a:solidFill>
                  <a:schemeClr val="tx1"/>
                </a:solidFill>
              </a:rPr>
              <a:t>供零在线</a:t>
            </a:r>
            <a:endParaRPr lang="zh-CN" sz="3200" b="1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0"/>
            <a:ext cx="12192000" cy="6858000"/>
          </a:xfrm>
          <a:prstGeom prst="rect">
            <a:avLst/>
          </a:prstGeom>
        </p:spPr>
      </p:pic>
      <p:pic>
        <p:nvPicPr>
          <p:cNvPr id="5" name="图片 2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>
            <a:off x="1057875" y="0"/>
            <a:ext cx="10077450" cy="6858000"/>
          </a:xfrm>
          <a:prstGeom prst="rect">
            <a:avLst/>
          </a:prstGeom>
        </p:spPr>
      </p:pic>
      <p:sp>
        <p:nvSpPr>
          <p:cNvPr id="6" name="文本框 1" hidden="0"/>
          <p:cNvSpPr>
            <a:spLocks noAdjustHandles="0" noChangeArrowheads="0"/>
          </p:cNvSpPr>
          <p:nvPr isPhoto="0" userDrawn="0"/>
        </p:nvSpPr>
        <p:spPr bwMode="auto">
          <a:xfrm>
            <a:off x="143475" y="2190750"/>
            <a:ext cx="640715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defRPr/>
            </a:pPr>
            <a:r>
              <a:rPr lang="zh-CN" sz="3200" b="1"/>
              <a:t>采购中台</a:t>
            </a:r>
            <a:endParaRPr lang="zh-CN" sz="3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p>
            <a:pPr>
              <a:defRPr/>
            </a:pPr>
            <a:endParaRPr lang="zh-CN"/>
          </a:p>
        </p:txBody>
      </p:sp>
      <p:sp>
        <p:nvSpPr>
          <p:cNvPr id="5" name="内容占位符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p>
            <a:pPr>
              <a:defRPr/>
            </a:pPr>
            <a:endParaRPr lang="zh-CN"/>
          </a:p>
        </p:txBody>
      </p:sp>
      <p:pic>
        <p:nvPicPr>
          <p:cNvPr id="6" name="图片 3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559435"/>
            <a:ext cx="12192000" cy="6298565"/>
          </a:xfrm>
          <a:prstGeom prst="rect">
            <a:avLst/>
          </a:prstGeom>
        </p:spPr>
      </p:pic>
      <p:sp>
        <p:nvSpPr>
          <p:cNvPr id="7" name="标题 2" hidden="0"/>
          <p:cNvSpPr>
            <a:spLocks noGrp="1"/>
          </p:cNvSpPr>
          <p:nvPr isPhoto="0" userDrawn="0"/>
        </p:nvSpPr>
        <p:spPr bwMode="auto">
          <a:xfrm>
            <a:off x="175260" y="161925"/>
            <a:ext cx="5097780" cy="3975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sz="1900" b="1">
                <a:solidFill>
                  <a:schemeClr val="accent1"/>
                </a:solidFill>
                <a:latin typeface="Microsoft YaHei"/>
                <a:ea typeface="Microsoft YaHei"/>
              </a:rPr>
              <a:t>商品引入数据链路</a:t>
            </a:r>
            <a:endParaRPr lang="zh-CN" sz="1900" b="1">
              <a:solidFill>
                <a:schemeClr val="accent1"/>
              </a:solidFill>
              <a:latin typeface="Microsoft YaHei"/>
              <a:ea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635"/>
            <a:ext cx="12192000" cy="6858000"/>
          </a:xfrm>
          <a:prstGeom prst="rect">
            <a:avLst/>
          </a:prstGeom>
        </p:spPr>
      </p:pic>
      <p:pic>
        <p:nvPicPr>
          <p:cNvPr id="5" name="图片 2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>
            <a:off x="2289775" y="406400"/>
            <a:ext cx="9215120" cy="6452235"/>
          </a:xfrm>
          <a:prstGeom prst="rect">
            <a:avLst/>
          </a:prstGeom>
        </p:spPr>
      </p:pic>
      <p:sp>
        <p:nvSpPr>
          <p:cNvPr id="6" name="文本框 3" hidden="0"/>
          <p:cNvSpPr>
            <a:spLocks noAdjustHandles="0" noChangeArrowheads="0"/>
          </p:cNvSpPr>
          <p:nvPr isPhoto="0" userDrawn="0"/>
        </p:nvSpPr>
        <p:spPr bwMode="auto">
          <a:xfrm>
            <a:off x="2625090" y="0"/>
            <a:ext cx="1873885" cy="423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  <a:defRPr/>
            </a:pPr>
            <a:r>
              <a:rPr lang="zh-CN" b="1">
                <a:solidFill>
                  <a:schemeClr val="accent1"/>
                </a:solidFill>
              </a:rPr>
              <a:t>数据同步链路</a:t>
            </a:r>
            <a:endParaRPr lang="zh-CN" b="1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0"/>
            <a:ext cx="12192000" cy="6858000"/>
          </a:xfrm>
          <a:prstGeom prst="rect">
            <a:avLst/>
          </a:prstGeom>
        </p:spPr>
      </p:pic>
      <p:pic>
        <p:nvPicPr>
          <p:cNvPr id="5" name="图片 2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>
            <a:off x="1831305" y="939800"/>
            <a:ext cx="9831070" cy="5711825"/>
          </a:xfrm>
          <a:prstGeom prst="rect">
            <a:avLst/>
          </a:prstGeom>
        </p:spPr>
      </p:pic>
      <p:sp>
        <p:nvSpPr>
          <p:cNvPr id="6" name="文本框 1" hidden="0"/>
          <p:cNvSpPr>
            <a:spLocks noAdjustHandles="0" noChangeArrowheads="0"/>
          </p:cNvSpPr>
          <p:nvPr isPhoto="0" userDrawn="0"/>
        </p:nvSpPr>
        <p:spPr bwMode="auto">
          <a:xfrm>
            <a:off x="2726690" y="149225"/>
            <a:ext cx="2941320" cy="423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  <a:defRPr/>
            </a:pPr>
            <a:r>
              <a:rPr lang="zh-CN" b="1">
                <a:solidFill>
                  <a:schemeClr val="accent1"/>
                </a:solidFill>
              </a:rPr>
              <a:t>数据分发链路</a:t>
            </a:r>
            <a:endParaRPr lang="zh-CN" b="1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0"/>
            <a:ext cx="12192000" cy="6858000"/>
          </a:xfrm>
          <a:prstGeom prst="rect">
            <a:avLst/>
          </a:prstGeom>
        </p:spPr>
      </p:pic>
      <p:pic>
        <p:nvPicPr>
          <p:cNvPr id="5" name="图片 3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>
            <a:off x="150777" y="1132205"/>
            <a:ext cx="11190288" cy="5725795"/>
          </a:xfrm>
          <a:prstGeom prst="rect">
            <a:avLst/>
          </a:prstGeom>
        </p:spPr>
      </p:pic>
      <p:sp>
        <p:nvSpPr>
          <p:cNvPr id="6" name="文本框 1" hidden="0"/>
          <p:cNvSpPr>
            <a:spLocks noAdjustHandles="0" noChangeArrowheads="0"/>
          </p:cNvSpPr>
          <p:nvPr isPhoto="0" userDrawn="0"/>
        </p:nvSpPr>
        <p:spPr bwMode="auto">
          <a:xfrm>
            <a:off x="326390" y="174625"/>
            <a:ext cx="2475230" cy="4235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20000"/>
              </a:lnSpc>
              <a:defRPr/>
            </a:pPr>
            <a:r>
              <a:rPr lang="zh-CN" b="1">
                <a:solidFill>
                  <a:schemeClr val="accent1"/>
                </a:solidFill>
              </a:rPr>
              <a:t>垂直供应链主数据能力</a:t>
            </a:r>
            <a:endParaRPr lang="zh-CN" b="1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文本框 5" hidden="0"/>
          <p:cNvSpPr>
            <a:spLocks noAdjustHandles="0" noChangeArrowheads="0"/>
          </p:cNvSpPr>
          <p:nvPr isPhoto="0" userDrawn="0"/>
        </p:nvSpPr>
        <p:spPr bwMode="auto">
          <a:xfrm>
            <a:off x="882650" y="482600"/>
            <a:ext cx="1558290" cy="4235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lnSpc>
                <a:spcPct val="120000"/>
              </a:lnSpc>
              <a:defRPr/>
            </a:pPr>
            <a:r>
              <a:rPr lang="zh-CN" b="1">
                <a:solidFill>
                  <a:srgbClr val="007FFE"/>
                </a:solidFill>
                <a:latin typeface="微软雅黑"/>
                <a:ea typeface="微软雅黑"/>
              </a:rPr>
              <a:t>商品汰换流程</a:t>
            </a:r>
            <a:endParaRPr lang="zh-CN" b="1">
              <a:solidFill>
                <a:srgbClr val="007FFE"/>
              </a:solidFill>
              <a:latin typeface="微软雅黑"/>
              <a:ea typeface="微软雅黑"/>
            </a:endParaRPr>
          </a:p>
        </p:txBody>
      </p:sp>
      <p:pic>
        <p:nvPicPr>
          <p:cNvPr id="5" name="图片 6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882650" y="1123950"/>
            <a:ext cx="9766935" cy="4810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文本框 4" hidden="0"/>
          <p:cNvSpPr>
            <a:spLocks noAdjustHandles="0" noChangeArrowheads="0"/>
          </p:cNvSpPr>
          <p:nvPr isPhoto="0" userDrawn="0"/>
        </p:nvSpPr>
        <p:spPr bwMode="auto">
          <a:xfrm>
            <a:off x="326390" y="174625"/>
            <a:ext cx="1787525" cy="4235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lnSpc>
                <a:spcPct val="120000"/>
              </a:lnSpc>
              <a:defRPr/>
            </a:pPr>
            <a:r>
              <a:rPr lang="zh-CN" b="1">
                <a:solidFill>
                  <a:schemeClr val="accent1"/>
                </a:solidFill>
              </a:rPr>
              <a:t>流程编排的探索</a:t>
            </a:r>
            <a:endParaRPr lang="zh-CN" b="1">
              <a:solidFill>
                <a:schemeClr val="accent1"/>
              </a:solidFill>
            </a:endParaRPr>
          </a:p>
        </p:txBody>
      </p:sp>
      <p:pic>
        <p:nvPicPr>
          <p:cNvPr id="5" name="图片 1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393700" y="1010920"/>
            <a:ext cx="9623425" cy="996315"/>
          </a:xfrm>
          <a:prstGeom prst="rect">
            <a:avLst/>
          </a:prstGeom>
        </p:spPr>
      </p:pic>
      <p:pic>
        <p:nvPicPr>
          <p:cNvPr id="6" name="图片 2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>
            <a:off x="460375" y="2007235"/>
            <a:ext cx="9231630" cy="1367790"/>
          </a:xfrm>
          <a:prstGeom prst="rect">
            <a:avLst/>
          </a:prstGeom>
        </p:spPr>
      </p:pic>
      <p:pic>
        <p:nvPicPr>
          <p:cNvPr id="7" name="图片 5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>
            <a:off x="563245" y="3408680"/>
            <a:ext cx="3551555" cy="3325495"/>
          </a:xfrm>
          <a:prstGeom prst="rect">
            <a:avLst/>
          </a:prstGeom>
        </p:spPr>
      </p:pic>
      <p:sp>
        <p:nvSpPr>
          <p:cNvPr id="8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4413885" y="3542665"/>
            <a:ext cx="6553200" cy="28613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defRPr/>
            </a:pPr>
            <a:r>
              <a:rPr lang="zh-CN"/>
              <a:t>from("amqp:queue:</a:t>
            </a:r>
            <a:r>
              <a:rPr lang="en-US"/>
              <a:t>newProductImportRequest</a:t>
            </a:r>
            <a:r>
              <a:rPr lang="zh-CN"/>
              <a:t>")</a:t>
            </a:r>
            <a:endParaRPr lang="zh-CN"/>
          </a:p>
          <a:p>
            <a:pPr algn="l">
              <a:defRPr/>
            </a:pPr>
            <a:r>
              <a:rPr lang="zh-CN"/>
              <a:t>.to("</a:t>
            </a:r>
            <a:r>
              <a:rPr lang="en-US"/>
              <a:t>bean</a:t>
            </a:r>
            <a:r>
              <a:rPr lang="zh-CN"/>
              <a:t>:validateBean", "</a:t>
            </a:r>
            <a:r>
              <a:rPr lang="en-US"/>
              <a:t>bean</a:t>
            </a:r>
            <a:r>
              <a:rPr lang="zh-CN"/>
              <a:t>:handleBean", "uri:</a:t>
            </a:r>
            <a:r>
              <a:rPr lang="en-US"/>
              <a:t>notify</a:t>
            </a:r>
            <a:r>
              <a:rPr lang="zh-CN"/>
              <a:t>Bean");</a:t>
            </a:r>
            <a:endParaRPr lang="zh-CN"/>
          </a:p>
          <a:p>
            <a:pPr algn="l">
              <a:defRPr/>
            </a:pPr>
            <a:endParaRPr lang="zh-CN"/>
          </a:p>
          <a:p>
            <a:pPr algn="l">
              <a:defRPr/>
            </a:pPr>
            <a:r>
              <a:rPr lang="zh-CN"/>
              <a:t>from("</a:t>
            </a:r>
            <a:r>
              <a:rPr lang="en-US"/>
              <a:t>direct</a:t>
            </a:r>
            <a:r>
              <a:rPr lang="zh-CN"/>
              <a:t>:</a:t>
            </a:r>
            <a:r>
              <a:rPr lang="en-US"/>
              <a:t>validateRequest</a:t>
            </a:r>
            <a:r>
              <a:rPr lang="zh-CN"/>
              <a:t>")</a:t>
            </a:r>
            <a:endParaRPr lang="zh-CN"/>
          </a:p>
          <a:p>
            <a:pPr algn="l">
              <a:defRPr/>
            </a:pPr>
            <a:r>
              <a:rPr lang="zh-CN"/>
              <a:t>.split().method(</a:t>
            </a:r>
            <a:r>
              <a:rPr lang="en-US"/>
              <a:t>Split</a:t>
            </a:r>
            <a:r>
              <a:rPr lang="zh-CN"/>
              <a:t>Service.class, "</a:t>
            </a:r>
            <a:r>
              <a:rPr lang="en-US"/>
              <a:t>splitValidateData</a:t>
            </a:r>
            <a:r>
              <a:rPr lang="zh-CN"/>
              <a:t>")</a:t>
            </a:r>
            <a:endParaRPr lang="zh-CN"/>
          </a:p>
          <a:p>
            <a:pPr algn="l">
              <a:defRPr/>
            </a:pPr>
            <a:r>
              <a:rPr lang="zh-CN"/>
              <a:t>                        .to("log:</a:t>
            </a:r>
            <a:r>
              <a:rPr lang="en-US"/>
              <a:t>split</a:t>
            </a:r>
            <a:r>
              <a:rPr lang="zh-CN"/>
              <a:t>")</a:t>
            </a:r>
            <a:endParaRPr lang="zh-CN"/>
          </a:p>
          <a:p>
            <a:pPr algn="l">
              <a:defRPr/>
            </a:pPr>
            <a:r>
              <a:rPr lang="zh-CN"/>
              <a:t>                        .to("</a:t>
            </a:r>
            <a:r>
              <a:rPr lang="en-US"/>
              <a:t>bean</a:t>
            </a:r>
            <a:r>
              <a:rPr lang="zh-CN"/>
              <a:t>:</a:t>
            </a:r>
            <a:r>
              <a:rPr lang="en-US"/>
              <a:t>validateEach</a:t>
            </a:r>
            <a:r>
              <a:rPr lang="zh-CN"/>
              <a:t>");</a:t>
            </a:r>
            <a:endParaRPr lang="zh-CN"/>
          </a:p>
          <a:p>
            <a:pPr algn="l">
              <a:defRPr/>
            </a:pPr>
            <a:endParaRPr lang="zh-CN"/>
          </a:p>
          <a:p>
            <a:pPr algn="l">
              <a:defRPr/>
            </a:pPr>
            <a:r>
              <a:rPr lang="en-US"/>
              <a:t>from</a:t>
            </a:r>
            <a:r>
              <a:rPr lang="zh-CN"/>
              <a:t>("</a:t>
            </a:r>
            <a:r>
              <a:rPr lang="en-US"/>
              <a:t>direct</a:t>
            </a:r>
            <a:r>
              <a:rPr lang="zh-CN"/>
              <a:t>:</a:t>
            </a:r>
            <a:r>
              <a:rPr lang="en-US"/>
              <a:t>handleRequest</a:t>
            </a:r>
            <a:r>
              <a:rPr lang="zh-CN"/>
              <a:t>")</a:t>
            </a:r>
            <a:endParaRPr lang="zh-CN"/>
          </a:p>
          <a:p>
            <a:pPr algn="l">
              <a:defRPr/>
            </a:pPr>
            <a:r>
              <a:rPr lang="en-US"/>
              <a:t>.bean(newProductImportService, </a:t>
            </a:r>
            <a:r>
              <a:rPr lang="zh-CN"/>
              <a:t>"</a:t>
            </a:r>
            <a:r>
              <a:rPr lang="en-US"/>
              <a:t>handleImport</a:t>
            </a:r>
            <a:r>
              <a:rPr lang="zh-CN"/>
              <a:t>"</a:t>
            </a:r>
            <a:r>
              <a:rPr lang="en-US"/>
              <a:t>)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-35" y="0"/>
            <a:ext cx="12192000" cy="6858000"/>
          </a:xfrm>
          <a:prstGeom prst="rect">
            <a:avLst/>
          </a:prstGeom>
        </p:spPr>
      </p:pic>
      <p:sp>
        <p:nvSpPr>
          <p:cNvPr id="5" name="MH_Text_1" hidden="0"/>
          <p:cNvSpPr/>
          <p:nvPr isPhoto="0" userDrawn="0"/>
        </p:nvSpPr>
        <p:spPr bwMode="auto">
          <a:xfrm>
            <a:off x="7179275" y="636270"/>
            <a:ext cx="4779010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商品基本属性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6" name="MH_Text_2" hidden="0"/>
          <p:cNvSpPr/>
          <p:nvPr isPhoto="0" userDrawn="0"/>
        </p:nvSpPr>
        <p:spPr bwMode="auto">
          <a:xfrm>
            <a:off x="7181180" y="1572260"/>
            <a:ext cx="4274820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latin typeface="微软雅黑"/>
                <a:ea typeface="微软雅黑"/>
              </a:rPr>
              <a:t>商品域全景</a:t>
            </a:r>
            <a:endParaRPr lang="zh-CN" sz="2400">
              <a:latin typeface="微软雅黑"/>
              <a:ea typeface="微软雅黑"/>
            </a:endParaRPr>
          </a:p>
        </p:txBody>
      </p:sp>
      <p:sp>
        <p:nvSpPr>
          <p:cNvPr id="7" name="MH_Text_2" hidden="0"/>
          <p:cNvSpPr/>
          <p:nvPr isPhoto="0" userDrawn="0"/>
        </p:nvSpPr>
        <p:spPr bwMode="auto">
          <a:xfrm>
            <a:off x="7179275" y="3444240"/>
            <a:ext cx="3557905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accent1"/>
                </a:solidFill>
                <a:latin typeface="微软雅黑"/>
                <a:ea typeface="微软雅黑"/>
              </a:rPr>
              <a:t>面临的问题 </a:t>
            </a:r>
            <a:r>
              <a:rPr lang="en-US" sz="2400">
                <a:solidFill>
                  <a:schemeClr val="accent1"/>
                </a:solidFill>
                <a:latin typeface="微软雅黑"/>
                <a:ea typeface="微软雅黑"/>
              </a:rPr>
              <a:t>&amp; </a:t>
            </a:r>
            <a:r>
              <a:rPr lang="zh-CN" sz="2400">
                <a:solidFill>
                  <a:schemeClr val="accent1"/>
                </a:solidFill>
                <a:latin typeface="微软雅黑"/>
                <a:ea typeface="微软雅黑"/>
              </a:rPr>
              <a:t>规划</a:t>
            </a:r>
            <a:endParaRPr lang="zh-CN" sz="2400">
              <a:solidFill>
                <a:schemeClr val="accent1"/>
              </a:solidFill>
              <a:latin typeface="微软雅黑"/>
              <a:ea typeface="微软雅黑"/>
            </a:endParaRPr>
          </a:p>
        </p:txBody>
      </p:sp>
      <p:sp>
        <p:nvSpPr>
          <p:cNvPr id="8" name="MH_Text_2" hidden="0"/>
          <p:cNvSpPr/>
          <p:nvPr isPhoto="0" userDrawn="0"/>
        </p:nvSpPr>
        <p:spPr bwMode="auto">
          <a:xfrm>
            <a:off x="7179275" y="2508250"/>
            <a:ext cx="3557905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架构 </a:t>
            </a:r>
            <a:r>
              <a:rPr lang="en-US" sz="2400">
                <a:solidFill>
                  <a:schemeClr val="tx1"/>
                </a:solidFill>
                <a:latin typeface="微软雅黑"/>
                <a:ea typeface="微软雅黑"/>
              </a:rPr>
              <a:t>&amp; </a:t>
            </a: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核心链路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9" name="文本框 7" hidden="0"/>
          <p:cNvSpPr>
            <a:spLocks noAdjustHandles="0" noChangeArrowheads="0"/>
          </p:cNvSpPr>
          <p:nvPr isPhoto="0" userDrawn="0"/>
        </p:nvSpPr>
        <p:spPr bwMode="auto">
          <a:xfrm>
            <a:off x="6195337" y="44315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01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0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6195337" y="137914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02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1" name="文本框 15" hidden="0"/>
          <p:cNvSpPr>
            <a:spLocks noAdjustHandles="0" noChangeArrowheads="0"/>
          </p:cNvSpPr>
          <p:nvPr isPhoto="0" userDrawn="0"/>
        </p:nvSpPr>
        <p:spPr bwMode="auto">
          <a:xfrm>
            <a:off x="6195337" y="231767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03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2" name="文本框 25" hidden="0"/>
          <p:cNvSpPr>
            <a:spLocks noAdjustHandles="0" noChangeArrowheads="0"/>
          </p:cNvSpPr>
          <p:nvPr isPhoto="0" userDrawn="0"/>
        </p:nvSpPr>
        <p:spPr bwMode="auto">
          <a:xfrm>
            <a:off x="6195337" y="3250491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04</a:t>
            </a:r>
            <a:endParaRPr lang="zh-CN" sz="4800">
              <a:solidFill>
                <a:srgbClr val="00B0F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0"/>
            <a:ext cx="12192000" cy="6858000"/>
          </a:xfrm>
          <a:prstGeom prst="rect">
            <a:avLst/>
          </a:prstGeom>
        </p:spPr>
      </p:pic>
      <p:sp>
        <p:nvSpPr>
          <p:cNvPr id="5" name="MH_Text_1" hidden="0"/>
          <p:cNvSpPr/>
          <p:nvPr isPhoto="0" userDrawn="0"/>
        </p:nvSpPr>
        <p:spPr bwMode="auto">
          <a:xfrm>
            <a:off x="7179275" y="636270"/>
            <a:ext cx="4779010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商品基本属性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6" name="MH_Text_2" hidden="0"/>
          <p:cNvSpPr/>
          <p:nvPr isPhoto="0" userDrawn="0"/>
        </p:nvSpPr>
        <p:spPr bwMode="auto">
          <a:xfrm>
            <a:off x="7181180" y="1572260"/>
            <a:ext cx="4274820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latin typeface="微软雅黑"/>
                <a:ea typeface="微软雅黑"/>
              </a:rPr>
              <a:t>商品域全景</a:t>
            </a:r>
            <a:endParaRPr lang="zh-CN" sz="2400">
              <a:latin typeface="微软雅黑"/>
              <a:ea typeface="微软雅黑"/>
            </a:endParaRPr>
          </a:p>
        </p:txBody>
      </p:sp>
      <p:sp>
        <p:nvSpPr>
          <p:cNvPr id="7" name="MH_Text_2" hidden="0"/>
          <p:cNvSpPr/>
          <p:nvPr isPhoto="0" userDrawn="0"/>
        </p:nvSpPr>
        <p:spPr bwMode="auto">
          <a:xfrm>
            <a:off x="7179275" y="3444240"/>
            <a:ext cx="3557905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latin typeface="微软雅黑"/>
                <a:ea typeface="微软雅黑"/>
              </a:rPr>
              <a:t>面临的问题 </a:t>
            </a:r>
            <a:r>
              <a:rPr lang="en-US" sz="2400">
                <a:latin typeface="微软雅黑"/>
                <a:ea typeface="微软雅黑"/>
              </a:rPr>
              <a:t>&amp; </a:t>
            </a:r>
            <a:r>
              <a:rPr lang="zh-CN" sz="2400">
                <a:latin typeface="微软雅黑"/>
                <a:ea typeface="微软雅黑"/>
              </a:rPr>
              <a:t>规划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8" name="MH_Text_2" hidden="0"/>
          <p:cNvSpPr/>
          <p:nvPr isPhoto="0" userDrawn="0"/>
        </p:nvSpPr>
        <p:spPr bwMode="auto">
          <a:xfrm>
            <a:off x="7179275" y="2508250"/>
            <a:ext cx="3557905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架构 </a:t>
            </a:r>
            <a:r>
              <a:rPr lang="en-US" sz="2400">
                <a:solidFill>
                  <a:schemeClr val="tx1"/>
                </a:solidFill>
                <a:latin typeface="微软雅黑"/>
                <a:ea typeface="微软雅黑"/>
              </a:rPr>
              <a:t>&amp; </a:t>
            </a: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核心链路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9" name="文本框 7" hidden="0"/>
          <p:cNvSpPr>
            <a:spLocks noAdjustHandles="0" noChangeArrowheads="0"/>
          </p:cNvSpPr>
          <p:nvPr isPhoto="0" userDrawn="0"/>
        </p:nvSpPr>
        <p:spPr bwMode="auto">
          <a:xfrm>
            <a:off x="6195337" y="44315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01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0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6195337" y="1335331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02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1" name="文本框 15" hidden="0"/>
          <p:cNvSpPr>
            <a:spLocks noAdjustHandles="0" noChangeArrowheads="0"/>
          </p:cNvSpPr>
          <p:nvPr isPhoto="0" userDrawn="0"/>
        </p:nvSpPr>
        <p:spPr bwMode="auto">
          <a:xfrm>
            <a:off x="6195337" y="231767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03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2" name="文本框 25" hidden="0"/>
          <p:cNvSpPr>
            <a:spLocks noAdjustHandles="0" noChangeArrowheads="0"/>
          </p:cNvSpPr>
          <p:nvPr isPhoto="0" userDrawn="0"/>
        </p:nvSpPr>
        <p:spPr bwMode="auto">
          <a:xfrm>
            <a:off x="6195337" y="3250491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04</a:t>
            </a:r>
            <a:endParaRPr lang="zh-CN" sz="4800">
              <a:solidFill>
                <a:srgbClr val="00B0F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文本框 7" hidden="0"/>
          <p:cNvSpPr>
            <a:spLocks noAdjustHandles="0" noChangeArrowheads="0"/>
          </p:cNvSpPr>
          <p:nvPr isPhoto="0" userDrawn="0"/>
        </p:nvSpPr>
        <p:spPr bwMode="auto">
          <a:xfrm>
            <a:off x="2582822" y="1430003"/>
            <a:ext cx="662956" cy="1116953"/>
          </a:xfrm>
          <a:prstGeom prst="rect">
            <a:avLst/>
          </a:prstGeom>
          <a:noFill/>
        </p:spPr>
        <p:txBody>
          <a:bodyPr wrap="square" rtlCol="0"/>
          <a:lstStyle/>
          <a:p>
            <a:pPr>
              <a:lnSpc>
                <a:spcPct val="95000"/>
              </a:lnSpc>
              <a:defRPr/>
            </a:pPr>
            <a:r>
              <a:rPr lang="en-US" sz="6600" spc="150">
                <a:solidFill>
                  <a:srgbClr val="1F74AD"/>
                </a:solidFill>
                <a:latin typeface="Arial"/>
                <a:ea typeface="微软雅黑"/>
              </a:rPr>
              <a:t>1</a:t>
            </a:r>
            <a:endParaRPr lang="zh-CN" sz="6600" spc="150">
              <a:solidFill>
                <a:srgbClr val="1F74AD"/>
              </a:solidFill>
              <a:latin typeface="Arial"/>
              <a:ea typeface="微软雅黑"/>
            </a:endParaRPr>
          </a:p>
        </p:txBody>
      </p:sp>
      <p:cxnSp>
        <p:nvCxnSpPr>
          <p:cNvPr id="5" name="直接连接符 8" hidden="0"/>
          <p:cNvCxnSpPr>
            <a:cxnSpLocks/>
          </p:cNvCxnSpPr>
        </p:nvCxnSpPr>
        <p:spPr bwMode="auto">
          <a:xfrm flipV="1">
            <a:off x="3468394" y="1658881"/>
            <a:ext cx="300878" cy="806300"/>
          </a:xfrm>
          <a:prstGeom prst="line">
            <a:avLst/>
          </a:prstGeom>
          <a:solidFill>
            <a:srgbClr val="1F74AD"/>
          </a:solidFill>
          <a:ln>
            <a:solidFill>
              <a:srgbClr val="1F74AD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6" name="椭圆 9" hidden="0"/>
          <p:cNvSpPr/>
          <p:nvPr isPhoto="0" userDrawn="0"/>
        </p:nvSpPr>
        <p:spPr bwMode="auto">
          <a:xfrm>
            <a:off x="3741551" y="1586420"/>
            <a:ext cx="84894" cy="84894"/>
          </a:xfrm>
          <a:prstGeom prst="ellipse">
            <a:avLst/>
          </a:prstGeom>
          <a:solidFill>
            <a:srgbClr val="1F74AD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  <a:defRPr/>
            </a:pPr>
            <a:endParaRPr lang="zh-CN" sz="500">
              <a:latin typeface="Arial"/>
              <a:ea typeface="微软雅黑"/>
            </a:endParaRPr>
          </a:p>
        </p:txBody>
      </p:sp>
      <p:sp>
        <p:nvSpPr>
          <p:cNvPr id="7" name="椭圆 10" hidden="0"/>
          <p:cNvSpPr/>
          <p:nvPr isPhoto="0" userDrawn="0"/>
        </p:nvSpPr>
        <p:spPr bwMode="auto">
          <a:xfrm>
            <a:off x="3413768" y="2475442"/>
            <a:ext cx="84894" cy="84894"/>
          </a:xfrm>
          <a:prstGeom prst="ellipse">
            <a:avLst/>
          </a:prstGeom>
          <a:solidFill>
            <a:srgbClr val="1F74AD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  <a:defRPr/>
            </a:pPr>
            <a:endParaRPr lang="zh-CN" sz="500">
              <a:latin typeface="Arial"/>
              <a:ea typeface="微软雅黑"/>
            </a:endParaRPr>
          </a:p>
        </p:txBody>
      </p:sp>
      <p:sp>
        <p:nvSpPr>
          <p:cNvPr id="8" name="文本框 11" hidden="0"/>
          <p:cNvSpPr>
            <a:spLocks noAdjustHandles="0" noChangeArrowheads="0"/>
          </p:cNvSpPr>
          <p:nvPr isPhoto="0" userDrawn="0"/>
        </p:nvSpPr>
        <p:spPr bwMode="auto">
          <a:xfrm>
            <a:off x="2582822" y="2683338"/>
            <a:ext cx="662956" cy="1116953"/>
          </a:xfrm>
          <a:prstGeom prst="rect">
            <a:avLst/>
          </a:prstGeom>
          <a:noFill/>
        </p:spPr>
        <p:txBody>
          <a:bodyPr wrap="square" rtlCol="0"/>
          <a:lstStyle/>
          <a:p>
            <a:pPr>
              <a:lnSpc>
                <a:spcPct val="95000"/>
              </a:lnSpc>
              <a:defRPr/>
            </a:pPr>
            <a:r>
              <a:rPr lang="en-US" sz="6600" spc="150">
                <a:solidFill>
                  <a:srgbClr val="3498DB"/>
                </a:solidFill>
                <a:latin typeface="Arial"/>
                <a:ea typeface="微软雅黑"/>
              </a:rPr>
              <a:t>2</a:t>
            </a:r>
            <a:endParaRPr lang="zh-CN" sz="6600" spc="150">
              <a:solidFill>
                <a:srgbClr val="3498DB"/>
              </a:solidFill>
              <a:latin typeface="Arial"/>
              <a:ea typeface="微软雅黑"/>
            </a:endParaRPr>
          </a:p>
        </p:txBody>
      </p:sp>
      <p:cxnSp>
        <p:nvCxnSpPr>
          <p:cNvPr id="9" name="直接连接符 12" hidden="0"/>
          <p:cNvCxnSpPr>
            <a:cxnSpLocks/>
          </p:cNvCxnSpPr>
        </p:nvCxnSpPr>
        <p:spPr bwMode="auto">
          <a:xfrm flipV="1">
            <a:off x="3468394" y="2860078"/>
            <a:ext cx="300878" cy="806300"/>
          </a:xfrm>
          <a:prstGeom prst="line">
            <a:avLst/>
          </a:prstGeom>
          <a:solidFill>
            <a:srgbClr val="1F74AD"/>
          </a:solidFill>
          <a:ln>
            <a:solidFill>
              <a:srgbClr val="3498DB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0" name="椭圆 13" hidden="0"/>
          <p:cNvSpPr/>
          <p:nvPr isPhoto="0" userDrawn="0"/>
        </p:nvSpPr>
        <p:spPr bwMode="auto">
          <a:xfrm>
            <a:off x="3741551" y="2787617"/>
            <a:ext cx="84894" cy="84894"/>
          </a:xfrm>
          <a:prstGeom prst="ellipse">
            <a:avLst/>
          </a:pr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  <a:defRPr/>
            </a:pPr>
            <a:endParaRPr lang="zh-CN" sz="500">
              <a:latin typeface="Arial"/>
              <a:ea typeface="微软雅黑"/>
            </a:endParaRPr>
          </a:p>
        </p:txBody>
      </p:sp>
      <p:sp>
        <p:nvSpPr>
          <p:cNvPr id="11" name="椭圆 14" hidden="0"/>
          <p:cNvSpPr/>
          <p:nvPr isPhoto="0" userDrawn="0"/>
        </p:nvSpPr>
        <p:spPr bwMode="auto">
          <a:xfrm>
            <a:off x="3413768" y="3676639"/>
            <a:ext cx="84894" cy="84894"/>
          </a:xfrm>
          <a:prstGeom prst="ellipse">
            <a:avLst/>
          </a:pr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  <a:defRPr/>
            </a:pPr>
            <a:endParaRPr lang="zh-CN" sz="500">
              <a:latin typeface="Arial"/>
              <a:ea typeface="微软雅黑"/>
            </a:endParaRPr>
          </a:p>
        </p:txBody>
      </p:sp>
      <p:sp>
        <p:nvSpPr>
          <p:cNvPr id="12" name="文本框 15" hidden="0"/>
          <p:cNvSpPr>
            <a:spLocks noAdjustHandles="0" noChangeArrowheads="0"/>
          </p:cNvSpPr>
          <p:nvPr isPhoto="0" userDrawn="0"/>
        </p:nvSpPr>
        <p:spPr bwMode="auto">
          <a:xfrm>
            <a:off x="2582822" y="3936673"/>
            <a:ext cx="662956" cy="1116953"/>
          </a:xfrm>
          <a:prstGeom prst="rect">
            <a:avLst/>
          </a:prstGeom>
          <a:noFill/>
        </p:spPr>
        <p:txBody>
          <a:bodyPr wrap="square" rtlCol="0"/>
          <a:lstStyle/>
          <a:p>
            <a:pPr>
              <a:lnSpc>
                <a:spcPct val="95000"/>
              </a:lnSpc>
              <a:defRPr/>
            </a:pPr>
            <a:r>
              <a:rPr lang="en-US" sz="6600" spc="150">
                <a:solidFill>
                  <a:srgbClr val="1AA3AA"/>
                </a:solidFill>
                <a:latin typeface="Arial"/>
                <a:ea typeface="微软雅黑"/>
              </a:rPr>
              <a:t>3</a:t>
            </a:r>
            <a:endParaRPr lang="zh-CN" sz="6600" spc="150">
              <a:solidFill>
                <a:srgbClr val="1AA3AA"/>
              </a:solidFill>
              <a:latin typeface="Arial"/>
              <a:ea typeface="微软雅黑"/>
            </a:endParaRPr>
          </a:p>
        </p:txBody>
      </p:sp>
      <p:cxnSp>
        <p:nvCxnSpPr>
          <p:cNvPr id="13" name="直接连接符 16" hidden="0"/>
          <p:cNvCxnSpPr>
            <a:cxnSpLocks/>
          </p:cNvCxnSpPr>
        </p:nvCxnSpPr>
        <p:spPr bwMode="auto">
          <a:xfrm flipV="1">
            <a:off x="3468394" y="4061274"/>
            <a:ext cx="300878" cy="806300"/>
          </a:xfrm>
          <a:prstGeom prst="line">
            <a:avLst/>
          </a:prstGeom>
          <a:solidFill>
            <a:srgbClr val="1F74AD"/>
          </a:solidFill>
          <a:ln>
            <a:solidFill>
              <a:srgbClr val="1AA3AA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4" name="椭圆 17" hidden="0"/>
          <p:cNvSpPr/>
          <p:nvPr isPhoto="0" userDrawn="0"/>
        </p:nvSpPr>
        <p:spPr bwMode="auto">
          <a:xfrm>
            <a:off x="3741551" y="3988813"/>
            <a:ext cx="84894" cy="84894"/>
          </a:xfrm>
          <a:prstGeom prst="ellipse">
            <a:avLst/>
          </a:prstGeom>
          <a:solidFill>
            <a:srgbClr val="1AA3AA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  <a:defRPr/>
            </a:pPr>
            <a:endParaRPr lang="zh-CN" sz="500">
              <a:latin typeface="Arial"/>
              <a:ea typeface="微软雅黑"/>
            </a:endParaRPr>
          </a:p>
        </p:txBody>
      </p:sp>
      <p:sp>
        <p:nvSpPr>
          <p:cNvPr id="15" name="椭圆 18" hidden="0"/>
          <p:cNvSpPr/>
          <p:nvPr isPhoto="0" userDrawn="0"/>
        </p:nvSpPr>
        <p:spPr bwMode="auto">
          <a:xfrm>
            <a:off x="3413768" y="4877835"/>
            <a:ext cx="84894" cy="84894"/>
          </a:xfrm>
          <a:prstGeom prst="ellipse">
            <a:avLst/>
          </a:prstGeom>
          <a:solidFill>
            <a:srgbClr val="1AA3AA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  <a:defRPr/>
            </a:pPr>
            <a:endParaRPr lang="zh-CN" sz="500">
              <a:latin typeface="Arial"/>
              <a:ea typeface="微软雅黑"/>
            </a:endParaRPr>
          </a:p>
        </p:txBody>
      </p:sp>
      <p:sp>
        <p:nvSpPr>
          <p:cNvPr id="16" name="文本框 19" hidden="0"/>
          <p:cNvSpPr>
            <a:spLocks noAdjustHandles="0" noChangeArrowheads="0"/>
          </p:cNvSpPr>
          <p:nvPr isPhoto="0" userDrawn="0"/>
        </p:nvSpPr>
        <p:spPr bwMode="auto">
          <a:xfrm>
            <a:off x="2582822" y="5190007"/>
            <a:ext cx="662956" cy="1116953"/>
          </a:xfrm>
          <a:prstGeom prst="rect">
            <a:avLst/>
          </a:prstGeom>
          <a:noFill/>
        </p:spPr>
        <p:txBody>
          <a:bodyPr wrap="square" rtlCol="0"/>
          <a:lstStyle/>
          <a:p>
            <a:pPr>
              <a:lnSpc>
                <a:spcPct val="95000"/>
              </a:lnSpc>
              <a:defRPr/>
            </a:pPr>
            <a:r>
              <a:rPr lang="en-US" sz="6600" spc="150">
                <a:solidFill>
                  <a:srgbClr val="69A35B"/>
                </a:solidFill>
                <a:latin typeface="Arial"/>
                <a:ea typeface="微软雅黑"/>
              </a:rPr>
              <a:t>4</a:t>
            </a:r>
            <a:endParaRPr lang="zh-CN" sz="6600" spc="150">
              <a:solidFill>
                <a:srgbClr val="69A35B"/>
              </a:solidFill>
              <a:latin typeface="Arial"/>
              <a:ea typeface="微软雅黑"/>
            </a:endParaRPr>
          </a:p>
        </p:txBody>
      </p:sp>
      <p:cxnSp>
        <p:nvCxnSpPr>
          <p:cNvPr id="17" name="直接连接符 20" hidden="0"/>
          <p:cNvCxnSpPr>
            <a:cxnSpLocks/>
          </p:cNvCxnSpPr>
        </p:nvCxnSpPr>
        <p:spPr bwMode="auto">
          <a:xfrm flipV="1">
            <a:off x="3468394" y="5262468"/>
            <a:ext cx="300878" cy="806300"/>
          </a:xfrm>
          <a:prstGeom prst="line">
            <a:avLst/>
          </a:prstGeom>
          <a:solidFill>
            <a:srgbClr val="1F74AD"/>
          </a:solidFill>
          <a:ln>
            <a:solidFill>
              <a:srgbClr val="69A35B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8" name="椭圆 21" hidden="0"/>
          <p:cNvSpPr/>
          <p:nvPr isPhoto="0" userDrawn="0"/>
        </p:nvSpPr>
        <p:spPr bwMode="auto">
          <a:xfrm>
            <a:off x="3741551" y="5190007"/>
            <a:ext cx="84894" cy="84894"/>
          </a:xfrm>
          <a:prstGeom prst="ellipse">
            <a:avLst/>
          </a:prstGeom>
          <a:solidFill>
            <a:srgbClr val="69A35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  <a:defRPr/>
            </a:pPr>
            <a:endParaRPr lang="zh-CN" sz="500">
              <a:latin typeface="Arial"/>
              <a:ea typeface="微软雅黑"/>
            </a:endParaRPr>
          </a:p>
        </p:txBody>
      </p:sp>
      <p:sp>
        <p:nvSpPr>
          <p:cNvPr id="19" name="椭圆 22" hidden="0"/>
          <p:cNvSpPr/>
          <p:nvPr isPhoto="0" userDrawn="0"/>
        </p:nvSpPr>
        <p:spPr bwMode="auto">
          <a:xfrm>
            <a:off x="3413768" y="6079029"/>
            <a:ext cx="84894" cy="84894"/>
          </a:xfrm>
          <a:prstGeom prst="ellipse">
            <a:avLst/>
          </a:prstGeom>
          <a:solidFill>
            <a:srgbClr val="69A35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  <a:defRPr/>
            </a:pPr>
            <a:endParaRPr lang="zh-CN" sz="500">
              <a:latin typeface="Arial"/>
              <a:ea typeface="微软雅黑"/>
            </a:endParaRPr>
          </a:p>
        </p:txBody>
      </p:sp>
      <p:sp>
        <p:nvSpPr>
          <p:cNvPr id="20" name="文本框 23" hidden="0"/>
          <p:cNvSpPr>
            <a:spLocks noAdjustHandles="0" noChangeArrowheads="0"/>
          </p:cNvSpPr>
          <p:nvPr isPhoto="0" userDrawn="0"/>
        </p:nvSpPr>
        <p:spPr bwMode="auto">
          <a:xfrm>
            <a:off x="4099602" y="1791667"/>
            <a:ext cx="5510211" cy="401105"/>
          </a:xfrm>
          <a:prstGeom prst="rect">
            <a:avLst/>
          </a:prstGeom>
          <a:noFill/>
        </p:spPr>
        <p:txBody>
          <a:bodyPr wrap="square" lIns="90000" tIns="46800" rIns="90000" bIns="0" anchor="b" anchorCtr="0"/>
          <a:lstStyle>
            <a:defPPr>
              <a:defRPr lang="zh-CN"/>
            </a:defPPr>
            <a:lvl1pPr marL="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1pPr>
            <a:lvl2pPr marL="4572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2pPr>
            <a:lvl3pPr marL="9144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3pPr>
            <a:lvl4pPr marL="13716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4pPr>
            <a:lvl5pPr marL="18288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5pPr>
            <a:lvl6pPr marL="22860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6pPr>
            <a:lvl7pPr marL="27432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7pPr>
            <a:lvl8pPr marL="32004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8pPr>
            <a:lvl9pPr marL="36576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9pPr>
          </a:lstStyle>
          <a:p>
            <a:pPr>
              <a:lnSpc>
                <a:spcPct val="104999"/>
              </a:lnSpc>
              <a:defRPr/>
            </a:pPr>
            <a:r>
              <a:rPr lang="zh-CN" sz="2000" b="1" spc="300">
                <a:solidFill>
                  <a:srgbClr val="1F74AD"/>
                </a:solidFill>
                <a:latin typeface="Arial"/>
                <a:ea typeface="微软雅黑"/>
                <a:cs typeface="+mn-ea"/>
              </a:rPr>
              <a:t>数据交互时效性保障</a:t>
            </a:r>
            <a:endParaRPr lang="zh-CN" sz="2000" b="1" spc="300">
              <a:solidFill>
                <a:srgbClr val="1F74AD"/>
              </a:solidFill>
              <a:latin typeface="Arial"/>
              <a:ea typeface="微软雅黑"/>
              <a:cs typeface="+mn-ea"/>
            </a:endParaRPr>
          </a:p>
        </p:txBody>
      </p:sp>
      <p:sp>
        <p:nvSpPr>
          <p:cNvPr id="21" name="文本框 24" hidden="0"/>
          <p:cNvSpPr>
            <a:spLocks noAdjustHandles="0" noChangeArrowheads="0"/>
          </p:cNvSpPr>
          <p:nvPr isPhoto="0" userDrawn="0"/>
        </p:nvSpPr>
        <p:spPr bwMode="auto">
          <a:xfrm>
            <a:off x="4099602" y="3041507"/>
            <a:ext cx="5510211" cy="401105"/>
          </a:xfrm>
          <a:prstGeom prst="rect">
            <a:avLst/>
          </a:prstGeom>
          <a:noFill/>
        </p:spPr>
        <p:txBody>
          <a:bodyPr wrap="square" lIns="90000" tIns="46800" rIns="90000" bIns="0" anchor="b" anchorCtr="0"/>
          <a:lstStyle>
            <a:defPPr>
              <a:defRPr lang="zh-CN"/>
            </a:defPPr>
            <a:lvl1pPr marL="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1pPr>
            <a:lvl2pPr marL="4572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2pPr>
            <a:lvl3pPr marL="9144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3pPr>
            <a:lvl4pPr marL="13716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4pPr>
            <a:lvl5pPr marL="18288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5pPr>
            <a:lvl6pPr marL="22860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6pPr>
            <a:lvl7pPr marL="27432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7pPr>
            <a:lvl8pPr marL="32004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8pPr>
            <a:lvl9pPr marL="36576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9pPr>
          </a:lstStyle>
          <a:p>
            <a:pPr>
              <a:lnSpc>
                <a:spcPct val="104999"/>
              </a:lnSpc>
              <a:defRPr/>
            </a:pPr>
            <a:r>
              <a:rPr lang="zh-CN" sz="2000" b="1" spc="300">
                <a:solidFill>
                  <a:srgbClr val="3498DB"/>
                </a:solidFill>
                <a:latin typeface="Arial"/>
                <a:ea typeface="微软雅黑"/>
                <a:cs typeface="+mn-ea"/>
              </a:rPr>
              <a:t>持续性能优化</a:t>
            </a:r>
            <a:endParaRPr lang="zh-CN" sz="2000" b="1" spc="300">
              <a:solidFill>
                <a:srgbClr val="3498DB"/>
              </a:solidFill>
              <a:latin typeface="Arial"/>
              <a:ea typeface="微软雅黑"/>
              <a:cs typeface="+mn-ea"/>
            </a:endParaRPr>
          </a:p>
        </p:txBody>
      </p:sp>
      <p:sp>
        <p:nvSpPr>
          <p:cNvPr id="22" name="文本框 25" hidden="0"/>
          <p:cNvSpPr>
            <a:spLocks noAdjustHandles="0" noChangeArrowheads="0"/>
          </p:cNvSpPr>
          <p:nvPr isPhoto="0" userDrawn="0"/>
        </p:nvSpPr>
        <p:spPr bwMode="auto">
          <a:xfrm>
            <a:off x="4099602" y="4258962"/>
            <a:ext cx="5510211" cy="401105"/>
          </a:xfrm>
          <a:prstGeom prst="rect">
            <a:avLst/>
          </a:prstGeom>
          <a:noFill/>
        </p:spPr>
        <p:txBody>
          <a:bodyPr wrap="square" lIns="90000" tIns="46800" rIns="90000" bIns="0" anchor="b" anchorCtr="0"/>
          <a:lstStyle>
            <a:defPPr>
              <a:defRPr lang="zh-CN"/>
            </a:defPPr>
            <a:lvl1pPr marL="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1pPr>
            <a:lvl2pPr marL="4572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2pPr>
            <a:lvl3pPr marL="9144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3pPr>
            <a:lvl4pPr marL="13716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4pPr>
            <a:lvl5pPr marL="18288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5pPr>
            <a:lvl6pPr marL="22860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6pPr>
            <a:lvl7pPr marL="27432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7pPr>
            <a:lvl8pPr marL="32004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8pPr>
            <a:lvl9pPr marL="36576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9pPr>
          </a:lstStyle>
          <a:p>
            <a:pPr>
              <a:lnSpc>
                <a:spcPct val="104999"/>
              </a:lnSpc>
              <a:defRPr/>
            </a:pPr>
            <a:r>
              <a:rPr lang="zh-CN" sz="2000" b="1" spc="300">
                <a:solidFill>
                  <a:srgbClr val="1AA3AA"/>
                </a:solidFill>
                <a:latin typeface="Arial"/>
                <a:ea typeface="微软雅黑"/>
                <a:cs typeface="+mn-ea"/>
              </a:rPr>
              <a:t>商品生命周期全链路可视化</a:t>
            </a:r>
            <a:endParaRPr lang="zh-CN" sz="2000" b="1" spc="300">
              <a:solidFill>
                <a:srgbClr val="1AA3AA"/>
              </a:solidFill>
              <a:latin typeface="Arial"/>
              <a:ea typeface="微软雅黑"/>
              <a:cs typeface="+mn-ea"/>
            </a:endParaRPr>
          </a:p>
        </p:txBody>
      </p:sp>
      <p:sp>
        <p:nvSpPr>
          <p:cNvPr id="23" name="文本框 26" hidden="0"/>
          <p:cNvSpPr>
            <a:spLocks noAdjustHandles="0" noChangeArrowheads="0"/>
          </p:cNvSpPr>
          <p:nvPr isPhoto="0" userDrawn="0"/>
        </p:nvSpPr>
        <p:spPr bwMode="auto">
          <a:xfrm>
            <a:off x="4099602" y="5464988"/>
            <a:ext cx="5510211" cy="401105"/>
          </a:xfrm>
          <a:prstGeom prst="rect">
            <a:avLst/>
          </a:prstGeom>
          <a:noFill/>
        </p:spPr>
        <p:txBody>
          <a:bodyPr wrap="square" lIns="90000" tIns="46800" rIns="90000" bIns="0" anchor="b" anchorCtr="0"/>
          <a:lstStyle>
            <a:defPPr>
              <a:defRPr lang="zh-CN"/>
            </a:defPPr>
            <a:lvl1pPr marL="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1pPr>
            <a:lvl2pPr marL="4572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2pPr>
            <a:lvl3pPr marL="9144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3pPr>
            <a:lvl4pPr marL="13716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4pPr>
            <a:lvl5pPr marL="18288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5pPr>
            <a:lvl6pPr marL="22860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6pPr>
            <a:lvl7pPr marL="27432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7pPr>
            <a:lvl8pPr marL="32004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8pPr>
            <a:lvl9pPr marL="3657600" algn="l" defTabSz="913765">
              <a:defRPr sz="1800">
                <a:solidFill>
                  <a:srgbClr val="000000"/>
                </a:solidFill>
                <a:latin typeface="Arial"/>
                <a:ea typeface="微软雅黑"/>
                <a:cs typeface="+mn-ea"/>
              </a:defRPr>
            </a:lvl9pPr>
          </a:lstStyle>
          <a:p>
            <a:pPr>
              <a:lnSpc>
                <a:spcPct val="104999"/>
              </a:lnSpc>
              <a:defRPr/>
            </a:pPr>
            <a:r>
              <a:rPr lang="zh-CN" sz="2000" b="1" spc="300">
                <a:solidFill>
                  <a:srgbClr val="69A35B"/>
                </a:solidFill>
                <a:latin typeface="Arial"/>
                <a:ea typeface="微软雅黑"/>
                <a:cs typeface="+mn-ea"/>
              </a:rPr>
              <a:t>去除外部依赖</a:t>
            </a:r>
            <a:endParaRPr lang="zh-CN" sz="2000" b="1" spc="300">
              <a:solidFill>
                <a:srgbClr val="69A35B"/>
              </a:solidFill>
              <a:latin typeface="Arial"/>
              <a:ea typeface="微软雅黑"/>
              <a:cs typeface="+mn-ea"/>
            </a:endParaRPr>
          </a:p>
        </p:txBody>
      </p:sp>
      <p:sp>
        <p:nvSpPr>
          <p:cNvPr id="24" name="文本框 28" hidden="0"/>
          <p:cNvSpPr>
            <a:spLocks noAdjustHandles="0" noChangeArrowheads="0"/>
          </p:cNvSpPr>
          <p:nvPr isPhoto="0" userDrawn="0"/>
        </p:nvSpPr>
        <p:spPr bwMode="auto">
          <a:xfrm>
            <a:off x="2009227" y="618836"/>
            <a:ext cx="8174182" cy="633594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/>
          <a:lstStyle/>
          <a:p>
            <a:pPr algn="ctr">
              <a:lnSpc>
                <a:spcPct val="120000"/>
              </a:lnSpc>
              <a:defRPr/>
            </a:pPr>
            <a:r>
              <a:rPr lang="zh-CN" sz="2400" b="1" spc="300">
                <a:solidFill>
                  <a:srgbClr val="1F74AD"/>
                </a:solidFill>
                <a:latin typeface="Arial"/>
                <a:ea typeface="微软雅黑"/>
              </a:rPr>
              <a:t>面临的问题</a:t>
            </a:r>
            <a:endParaRPr lang="zh-CN" sz="2400" b="1" spc="300">
              <a:solidFill>
                <a:srgbClr val="1F74AD"/>
              </a:solidFill>
              <a:latin typeface="Arial"/>
              <a:ea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4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 3" hidden="0"/>
          <p:cNvSpPr>
            <a:spLocks noAdjustHandles="0" noChangeArrowheads="0"/>
          </p:cNvSpPr>
          <p:nvPr isPhoto="0" userDrawn="0"/>
        </p:nvSpPr>
        <p:spPr bwMode="gray">
          <a:xfrm>
            <a:off x="842067" y="306443"/>
            <a:ext cx="10525140" cy="4152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spAutoFit/>
          </a:bodyPr>
          <a:lstStyle>
            <a:lvl1pPr algn="r" defTabSz="913130">
              <a:spcBef>
                <a:spcPts val="0"/>
              </a:spcBef>
              <a:spcAft>
                <a:spcPts val="0"/>
              </a:spcAft>
              <a:defRPr sz="1800" b="1">
                <a:solidFill>
                  <a:schemeClr val="tx1"/>
                </a:solidFill>
                <a:latin typeface="+mn-lt"/>
                <a:ea typeface="华文楷体"/>
                <a:cs typeface="+mj-cs"/>
              </a:defRPr>
              <a:tabLst>
                <a:tab pos="368935" algn="l"/>
              </a:tabLst>
            </a:lvl1pPr>
            <a:lvl2pPr algn="l" defTabSz="913130">
              <a:spcBef>
                <a:spcPts val="0"/>
              </a:spcBef>
              <a:spcAft>
                <a:spcPts val="0"/>
              </a:spcAft>
              <a:defRPr sz="1900" b="1">
                <a:solidFill>
                  <a:schemeClr val="tx2"/>
                </a:solidFill>
                <a:latin typeface="Arial"/>
              </a:defRPr>
            </a:lvl2pPr>
            <a:lvl3pPr algn="l" defTabSz="913130">
              <a:spcBef>
                <a:spcPts val="0"/>
              </a:spcBef>
              <a:spcAft>
                <a:spcPts val="0"/>
              </a:spcAft>
              <a:defRPr sz="1900" b="1">
                <a:solidFill>
                  <a:schemeClr val="tx2"/>
                </a:solidFill>
                <a:latin typeface="Arial"/>
              </a:defRPr>
            </a:lvl3pPr>
            <a:lvl4pPr algn="l" defTabSz="913130">
              <a:spcBef>
                <a:spcPts val="0"/>
              </a:spcBef>
              <a:spcAft>
                <a:spcPts val="0"/>
              </a:spcAft>
              <a:defRPr sz="1900" b="1">
                <a:solidFill>
                  <a:schemeClr val="tx2"/>
                </a:solidFill>
                <a:latin typeface="Arial"/>
              </a:defRPr>
            </a:lvl4pPr>
            <a:lvl5pPr algn="l" defTabSz="913130">
              <a:spcBef>
                <a:spcPts val="0"/>
              </a:spcBef>
              <a:spcAft>
                <a:spcPts val="0"/>
              </a:spcAft>
              <a:defRPr sz="1900" b="1">
                <a:solidFill>
                  <a:schemeClr val="tx2"/>
                </a:solidFill>
                <a:latin typeface="Arial"/>
              </a:defRPr>
            </a:lvl5pPr>
            <a:lvl6pPr marL="466725" algn="l" defTabSz="913130">
              <a:spcBef>
                <a:spcPts val="0"/>
              </a:spcBef>
              <a:spcAft>
                <a:spcPts val="0"/>
              </a:spcAft>
              <a:defRPr sz="1900" b="1">
                <a:solidFill>
                  <a:schemeClr val="tx2"/>
                </a:solidFill>
                <a:latin typeface="Arial"/>
              </a:defRPr>
            </a:lvl6pPr>
            <a:lvl7pPr marL="932815" algn="l" defTabSz="913130">
              <a:spcBef>
                <a:spcPts val="0"/>
              </a:spcBef>
              <a:spcAft>
                <a:spcPts val="0"/>
              </a:spcAft>
              <a:defRPr sz="1900" b="1">
                <a:solidFill>
                  <a:schemeClr val="tx2"/>
                </a:solidFill>
                <a:latin typeface="Arial"/>
              </a:defRPr>
            </a:lvl7pPr>
            <a:lvl8pPr marL="1399539" algn="l" defTabSz="913130">
              <a:spcBef>
                <a:spcPts val="0"/>
              </a:spcBef>
              <a:spcAft>
                <a:spcPts val="0"/>
              </a:spcAft>
              <a:defRPr sz="1900" b="1">
                <a:solidFill>
                  <a:schemeClr val="tx2"/>
                </a:solidFill>
                <a:latin typeface="Arial"/>
              </a:defRPr>
            </a:lvl8pPr>
            <a:lvl9pPr marL="1865630" algn="l" defTabSz="913130">
              <a:spcBef>
                <a:spcPts val="0"/>
              </a:spcBef>
              <a:spcAft>
                <a:spcPts val="0"/>
              </a:spcAft>
              <a:defRPr sz="1900" b="1">
                <a:solidFill>
                  <a:schemeClr val="tx2"/>
                </a:solidFill>
                <a:latin typeface="Arial"/>
              </a:defRPr>
            </a:lvl9pPr>
          </a:lstStyle>
          <a:p>
            <a:pPr algn="l">
              <a:defRPr/>
            </a:pPr>
            <a:r>
              <a:rPr lang="zh-CN" sz="2700">
                <a:solidFill>
                  <a:schemeClr val="accent1"/>
                </a:solidFill>
              </a:rPr>
              <a:t>科技永辉 守护新鲜：一条黄瓜鱼的鲜活之旅</a:t>
            </a:r>
            <a:endParaRPr lang="en-US" sz="2700">
              <a:solidFill>
                <a:srgbClr val="000000"/>
              </a:solidFill>
              <a:latin typeface="微软雅黑"/>
              <a:ea typeface="微软雅黑"/>
              <a:cs typeface="Times New Roman"/>
            </a:endParaRPr>
          </a:p>
        </p:txBody>
      </p:sp>
      <p:grpSp>
        <p:nvGrpSpPr>
          <p:cNvPr id="5" name="组合 61" hidden="0"/>
          <p:cNvGrpSpPr/>
          <p:nvPr isPhoto="0" userDrawn="0"/>
        </p:nvGrpSpPr>
        <p:grpSpPr bwMode="auto">
          <a:xfrm rot="0">
            <a:off x="2335530" y="5295265"/>
            <a:ext cx="6978650" cy="427355"/>
            <a:chOff x="6163209" y="9222597"/>
            <a:chExt cx="11398979" cy="572736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6" name="任意多边形 62" hidden="0"/>
            <p:cNvSpPr/>
            <p:nvPr isPhoto="0" userDrawn="0"/>
          </p:nvSpPr>
          <p:spPr bwMode="auto">
            <a:xfrm>
              <a:off x="6163209" y="9222597"/>
              <a:ext cx="2613779" cy="572736"/>
            </a:xfrm>
            <a:custGeom>
              <a:avLst/>
              <a:gdLst>
                <a:gd name="connsiteX0" fmla="*/ 0 w 6246812"/>
                <a:gd name="connsiteY0" fmla="*/ 0 h 572735"/>
                <a:gd name="connsiteX1" fmla="*/ 5960445 w 6246812"/>
                <a:gd name="connsiteY1" fmla="*/ 0 h 572735"/>
                <a:gd name="connsiteX2" fmla="*/ 6246812 w 6246812"/>
                <a:gd name="connsiteY2" fmla="*/ 286368 h 572735"/>
                <a:gd name="connsiteX3" fmla="*/ 5960445 w 6246812"/>
                <a:gd name="connsiteY3" fmla="*/ 572735 h 572735"/>
                <a:gd name="connsiteX4" fmla="*/ 0 w 6246812"/>
                <a:gd name="connsiteY4" fmla="*/ 572735 h 572735"/>
                <a:gd name="connsiteX5" fmla="*/ 0 w 6246812"/>
                <a:gd name="connsiteY5" fmla="*/ 0 h 57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6812" h="572735" fill="norm" stroke="1" extrusionOk="0">
                  <a:moveTo>
                    <a:pt x="0" y="0"/>
                  </a:moveTo>
                  <a:lnTo>
                    <a:pt x="5960445" y="0"/>
                  </a:lnTo>
                  <a:lnTo>
                    <a:pt x="6246812" y="286368"/>
                  </a:lnTo>
                  <a:lnTo>
                    <a:pt x="5960445" y="572735"/>
                  </a:lnTo>
                  <a:lnTo>
                    <a:pt x="0" y="572735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4676" tIns="37338" rIns="90261" bIns="37338" numCol="1" spcCol="1270" anchor="ctr" anchorCtr="0">
              <a:noAutofit/>
            </a:bodyPr>
            <a:lstStyle/>
            <a:p>
              <a:pPr lvl="0" algn="ctr" defTabSz="124460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sz="1200" b="1">
                  <a:latin typeface="微软雅黑"/>
                  <a:ea typeface="微软雅黑"/>
                </a:rPr>
                <a:t>寻源</a:t>
              </a:r>
              <a:endParaRPr lang="zh-CN" sz="1200" b="1">
                <a:latin typeface="微软雅黑"/>
                <a:ea typeface="微软雅黑"/>
              </a:endParaRPr>
            </a:p>
          </p:txBody>
        </p:sp>
        <p:sp>
          <p:nvSpPr>
            <p:cNvPr id="7" name="任意多边形 295" hidden="0"/>
            <p:cNvSpPr/>
            <p:nvPr isPhoto="0" userDrawn="0"/>
          </p:nvSpPr>
          <p:spPr bwMode="auto">
            <a:xfrm>
              <a:off x="11267340" y="9222597"/>
              <a:ext cx="3108529" cy="556567"/>
            </a:xfrm>
            <a:custGeom>
              <a:avLst/>
              <a:gdLst>
                <a:gd name="connsiteX0" fmla="*/ 0 w 6246812"/>
                <a:gd name="connsiteY0" fmla="*/ 0 h 572735"/>
                <a:gd name="connsiteX1" fmla="*/ 5960445 w 6246812"/>
                <a:gd name="connsiteY1" fmla="*/ 0 h 572735"/>
                <a:gd name="connsiteX2" fmla="*/ 6246812 w 6246812"/>
                <a:gd name="connsiteY2" fmla="*/ 286368 h 572735"/>
                <a:gd name="connsiteX3" fmla="*/ 5960445 w 6246812"/>
                <a:gd name="connsiteY3" fmla="*/ 572735 h 572735"/>
                <a:gd name="connsiteX4" fmla="*/ 0 w 6246812"/>
                <a:gd name="connsiteY4" fmla="*/ 572735 h 572735"/>
                <a:gd name="connsiteX5" fmla="*/ 286368 w 6246812"/>
                <a:gd name="connsiteY5" fmla="*/ 286368 h 572735"/>
                <a:gd name="connsiteX6" fmla="*/ 0 w 6246812"/>
                <a:gd name="connsiteY6" fmla="*/ 0 h 57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46812" h="572735" fill="norm" stroke="1" extrusionOk="0">
                  <a:moveTo>
                    <a:pt x="0" y="0"/>
                  </a:moveTo>
                  <a:lnTo>
                    <a:pt x="5960445" y="0"/>
                  </a:lnTo>
                  <a:lnTo>
                    <a:pt x="6246812" y="286368"/>
                  </a:lnTo>
                  <a:lnTo>
                    <a:pt x="5960445" y="572735"/>
                  </a:lnTo>
                  <a:lnTo>
                    <a:pt x="0" y="572735"/>
                  </a:lnTo>
                  <a:lnTo>
                    <a:pt x="286368" y="286368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90" tIns="37338" rIns="161852" bIns="37338" numCol="1" spcCol="1270" anchor="ctr" anchorCtr="0">
              <a:noAutofit/>
            </a:bodyPr>
            <a:lstStyle/>
            <a:p>
              <a:pPr lvl="0" algn="ctr" defTabSz="124460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sz="1200" b="1">
                  <a:latin typeface="微软雅黑"/>
                  <a:ea typeface="微软雅黑"/>
                </a:rPr>
                <a:t>配送</a:t>
              </a:r>
              <a:endParaRPr lang="zh-CN" sz="1200" b="1">
                <a:latin typeface="微软雅黑"/>
                <a:ea typeface="微软雅黑"/>
              </a:endParaRPr>
            </a:p>
          </p:txBody>
        </p:sp>
        <p:sp>
          <p:nvSpPr>
            <p:cNvPr id="8" name="任意多边形 296" hidden="0"/>
            <p:cNvSpPr/>
            <p:nvPr isPhoto="0" userDrawn="0"/>
          </p:nvSpPr>
          <p:spPr bwMode="auto">
            <a:xfrm>
              <a:off x="14251402" y="9222597"/>
              <a:ext cx="3310786" cy="572736"/>
            </a:xfrm>
            <a:custGeom>
              <a:avLst/>
              <a:gdLst>
                <a:gd name="connsiteX0" fmla="*/ 0 w 6246812"/>
                <a:gd name="connsiteY0" fmla="*/ 0 h 572735"/>
                <a:gd name="connsiteX1" fmla="*/ 5960445 w 6246812"/>
                <a:gd name="connsiteY1" fmla="*/ 0 h 572735"/>
                <a:gd name="connsiteX2" fmla="*/ 6246812 w 6246812"/>
                <a:gd name="connsiteY2" fmla="*/ 286368 h 572735"/>
                <a:gd name="connsiteX3" fmla="*/ 5960445 w 6246812"/>
                <a:gd name="connsiteY3" fmla="*/ 572735 h 572735"/>
                <a:gd name="connsiteX4" fmla="*/ 0 w 6246812"/>
                <a:gd name="connsiteY4" fmla="*/ 572735 h 572735"/>
                <a:gd name="connsiteX5" fmla="*/ 286368 w 6246812"/>
                <a:gd name="connsiteY5" fmla="*/ 286368 h 572735"/>
                <a:gd name="connsiteX6" fmla="*/ 0 w 6246812"/>
                <a:gd name="connsiteY6" fmla="*/ 0 h 57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46812" h="572735" fill="norm" stroke="1" extrusionOk="0">
                  <a:moveTo>
                    <a:pt x="0" y="0"/>
                  </a:moveTo>
                  <a:lnTo>
                    <a:pt x="5960445" y="0"/>
                  </a:lnTo>
                  <a:lnTo>
                    <a:pt x="6246812" y="286368"/>
                  </a:lnTo>
                  <a:lnTo>
                    <a:pt x="5960445" y="572735"/>
                  </a:lnTo>
                  <a:lnTo>
                    <a:pt x="0" y="572735"/>
                  </a:lnTo>
                  <a:lnTo>
                    <a:pt x="286368" y="286368"/>
                  </a:lnTo>
                  <a:lnTo>
                    <a:pt x="0" y="0"/>
                  </a:ln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90" tIns="37338" rIns="161852" bIns="37338" numCol="1" spcCol="1270" anchor="ctr" anchorCtr="0">
              <a:noAutofit/>
            </a:bodyPr>
            <a:lstStyle/>
            <a:p>
              <a:pPr lvl="0" algn="ctr" defTabSz="124460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sz="1200" b="1">
                  <a:latin typeface="微软雅黑"/>
                  <a:ea typeface="微软雅黑"/>
                </a:rPr>
                <a:t>陈列</a:t>
              </a:r>
              <a:endParaRPr lang="zh-CN" sz="1200" b="1">
                <a:latin typeface="微软雅黑"/>
                <a:ea typeface="微软雅黑"/>
              </a:endParaRPr>
            </a:p>
          </p:txBody>
        </p:sp>
      </p:grpSp>
      <p:sp>
        <p:nvSpPr>
          <p:cNvPr id="9" name="任意多边形 2" hidden="0"/>
          <p:cNvSpPr/>
          <p:nvPr isPhoto="0" userDrawn="0"/>
        </p:nvSpPr>
        <p:spPr bwMode="auto">
          <a:xfrm>
            <a:off x="570865" y="5295265"/>
            <a:ext cx="1764030" cy="427355"/>
          </a:xfrm>
          <a:custGeom>
            <a:avLst/>
            <a:gdLst>
              <a:gd name="connsiteX0" fmla="*/ 0 w 6246812"/>
              <a:gd name="connsiteY0" fmla="*/ 0 h 572735"/>
              <a:gd name="connsiteX1" fmla="*/ 5960445 w 6246812"/>
              <a:gd name="connsiteY1" fmla="*/ 0 h 572735"/>
              <a:gd name="connsiteX2" fmla="*/ 6246812 w 6246812"/>
              <a:gd name="connsiteY2" fmla="*/ 286368 h 572735"/>
              <a:gd name="connsiteX3" fmla="*/ 5960445 w 6246812"/>
              <a:gd name="connsiteY3" fmla="*/ 572735 h 572735"/>
              <a:gd name="connsiteX4" fmla="*/ 0 w 6246812"/>
              <a:gd name="connsiteY4" fmla="*/ 572735 h 572735"/>
              <a:gd name="connsiteX5" fmla="*/ 0 w 6246812"/>
              <a:gd name="connsiteY5" fmla="*/ 0 h 572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6812" h="572735" fill="norm" stroke="1" extrusionOk="0">
                <a:moveTo>
                  <a:pt x="0" y="0"/>
                </a:moveTo>
                <a:lnTo>
                  <a:pt x="5960445" y="0"/>
                </a:lnTo>
                <a:lnTo>
                  <a:pt x="6246812" y="286368"/>
                </a:lnTo>
                <a:lnTo>
                  <a:pt x="5960445" y="572735"/>
                </a:lnTo>
                <a:lnTo>
                  <a:pt x="0" y="57273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4676" tIns="37338" rIns="90261" bIns="37338" numCol="1" spcCol="1270" anchor="ctr" anchorCtr="0">
            <a:noAutofit/>
          </a:bodyPr>
          <a:p>
            <a:pPr lvl="0" algn="ctr" defTabSz="1244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200" b="1">
                <a:latin typeface="微软雅黑"/>
                <a:ea typeface="微软雅黑"/>
              </a:rPr>
              <a:t>品类规划</a:t>
            </a:r>
            <a:endParaRPr lang="en-US" sz="1200" b="1">
              <a:latin typeface="微软雅黑"/>
              <a:ea typeface="微软雅黑"/>
            </a:endParaRPr>
          </a:p>
        </p:txBody>
      </p:sp>
      <p:sp>
        <p:nvSpPr>
          <p:cNvPr id="10" name="任意多边形 4" hidden="0"/>
          <p:cNvSpPr/>
          <p:nvPr isPhoto="0" userDrawn="0"/>
        </p:nvSpPr>
        <p:spPr bwMode="auto">
          <a:xfrm>
            <a:off x="3935730" y="5295265"/>
            <a:ext cx="1600200" cy="427355"/>
          </a:xfrm>
          <a:custGeom>
            <a:avLst/>
            <a:gdLst>
              <a:gd name="connsiteX0" fmla="*/ 0 w 6246812"/>
              <a:gd name="connsiteY0" fmla="*/ 0 h 572735"/>
              <a:gd name="connsiteX1" fmla="*/ 5960445 w 6246812"/>
              <a:gd name="connsiteY1" fmla="*/ 0 h 572735"/>
              <a:gd name="connsiteX2" fmla="*/ 6246812 w 6246812"/>
              <a:gd name="connsiteY2" fmla="*/ 286368 h 572735"/>
              <a:gd name="connsiteX3" fmla="*/ 5960445 w 6246812"/>
              <a:gd name="connsiteY3" fmla="*/ 572735 h 572735"/>
              <a:gd name="connsiteX4" fmla="*/ 0 w 6246812"/>
              <a:gd name="connsiteY4" fmla="*/ 572735 h 572735"/>
              <a:gd name="connsiteX5" fmla="*/ 0 w 6246812"/>
              <a:gd name="connsiteY5" fmla="*/ 0 h 572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6812" h="572735" fill="norm" stroke="1" extrusionOk="0">
                <a:moveTo>
                  <a:pt x="0" y="0"/>
                </a:moveTo>
                <a:lnTo>
                  <a:pt x="5960445" y="0"/>
                </a:lnTo>
                <a:lnTo>
                  <a:pt x="6246812" y="286368"/>
                </a:lnTo>
                <a:lnTo>
                  <a:pt x="5960445" y="572735"/>
                </a:lnTo>
                <a:lnTo>
                  <a:pt x="0" y="57273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4676" tIns="37338" rIns="90261" bIns="37338" numCol="1" spcCol="1270" anchor="ctr" anchorCtr="0">
            <a:noAutofit/>
          </a:bodyPr>
          <a:p>
            <a:pPr lvl="0" algn="ctr" defTabSz="1244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200" b="1">
                <a:latin typeface="微软雅黑"/>
                <a:ea typeface="微软雅黑"/>
              </a:rPr>
              <a:t>采购</a:t>
            </a:r>
            <a:endParaRPr lang="zh-CN" sz="1200" b="1">
              <a:latin typeface="微软雅黑"/>
              <a:ea typeface="微软雅黑"/>
            </a:endParaRPr>
          </a:p>
        </p:txBody>
      </p:sp>
      <p:sp>
        <p:nvSpPr>
          <p:cNvPr id="11" name="任意多边形 6" hidden="0"/>
          <p:cNvSpPr/>
          <p:nvPr isPhoto="0" userDrawn="0"/>
        </p:nvSpPr>
        <p:spPr bwMode="auto">
          <a:xfrm>
            <a:off x="9251950" y="5283200"/>
            <a:ext cx="2026920" cy="427355"/>
          </a:xfrm>
          <a:custGeom>
            <a:avLst/>
            <a:gdLst>
              <a:gd name="connsiteX0" fmla="*/ 0 w 6246812"/>
              <a:gd name="connsiteY0" fmla="*/ 0 h 572735"/>
              <a:gd name="connsiteX1" fmla="*/ 5960445 w 6246812"/>
              <a:gd name="connsiteY1" fmla="*/ 0 h 572735"/>
              <a:gd name="connsiteX2" fmla="*/ 6246812 w 6246812"/>
              <a:gd name="connsiteY2" fmla="*/ 286368 h 572735"/>
              <a:gd name="connsiteX3" fmla="*/ 5960445 w 6246812"/>
              <a:gd name="connsiteY3" fmla="*/ 572735 h 572735"/>
              <a:gd name="connsiteX4" fmla="*/ 0 w 6246812"/>
              <a:gd name="connsiteY4" fmla="*/ 572735 h 572735"/>
              <a:gd name="connsiteX5" fmla="*/ 286368 w 6246812"/>
              <a:gd name="connsiteY5" fmla="*/ 286368 h 572735"/>
              <a:gd name="connsiteX6" fmla="*/ 0 w 6246812"/>
              <a:gd name="connsiteY6" fmla="*/ 0 h 572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46812" h="572735" fill="norm" stroke="1" extrusionOk="0">
                <a:moveTo>
                  <a:pt x="0" y="0"/>
                </a:moveTo>
                <a:lnTo>
                  <a:pt x="5960445" y="0"/>
                </a:lnTo>
                <a:lnTo>
                  <a:pt x="6246812" y="286368"/>
                </a:lnTo>
                <a:lnTo>
                  <a:pt x="5960445" y="572735"/>
                </a:lnTo>
                <a:lnTo>
                  <a:pt x="0" y="572735"/>
                </a:lnTo>
                <a:lnTo>
                  <a:pt x="286368" y="2863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9190" tIns="37338" rIns="161852" bIns="37338" numCol="1" spcCol="1270" anchor="ctr" anchorCtr="0">
            <a:noAutofit/>
          </a:bodyPr>
          <a:p>
            <a:pPr lvl="0" algn="ctr" defTabSz="1244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200" b="1">
                <a:latin typeface="微软雅黑"/>
                <a:ea typeface="微软雅黑"/>
              </a:rPr>
              <a:t>销售</a:t>
            </a:r>
            <a:endParaRPr lang="zh-CN" sz="1200" b="1">
              <a:latin typeface="微软雅黑"/>
              <a:ea typeface="微软雅黑"/>
            </a:endParaRPr>
          </a:p>
        </p:txBody>
      </p:sp>
      <p:sp>
        <p:nvSpPr>
          <p:cNvPr id="12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1003300" y="1856105"/>
            <a:ext cx="3116580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defRPr/>
            </a:pPr>
            <a:r>
              <a:rPr lang="zh-CN"/>
              <a:t>黄瓜鱼从</a:t>
            </a:r>
            <a:endParaRPr lang="zh-CN"/>
          </a:p>
          <a:p>
            <a:pPr algn="l">
              <a:defRPr/>
            </a:pPr>
            <a:r>
              <a:rPr lang="zh-CN"/>
              <a:t>福建宁德养殖基地晚间采购</a:t>
            </a:r>
            <a:r>
              <a:rPr lang="en-US"/>
              <a:t>,  </a:t>
            </a:r>
            <a:endParaRPr lang="en-US"/>
          </a:p>
          <a:p>
            <a:pPr algn="l">
              <a:defRPr/>
            </a:pPr>
            <a:r>
              <a:rPr lang="zh-CN"/>
              <a:t>食品安全检查</a:t>
            </a:r>
            <a:r>
              <a:rPr lang="en-US"/>
              <a:t>, </a:t>
            </a:r>
            <a:endParaRPr lang="en-US"/>
          </a:p>
          <a:p>
            <a:pPr algn="l">
              <a:defRPr/>
            </a:pPr>
            <a:r>
              <a:rPr lang="zh-CN"/>
              <a:t>定温配送到门店</a:t>
            </a:r>
            <a:r>
              <a:rPr lang="en-US"/>
              <a:t>, </a:t>
            </a:r>
            <a:endParaRPr lang="en-US"/>
          </a:p>
          <a:p>
            <a:pPr algn="l">
              <a:defRPr/>
            </a:pPr>
            <a:r>
              <a:rPr lang="zh-CN"/>
              <a:t>门店收货</a:t>
            </a:r>
            <a:r>
              <a:rPr lang="en-US"/>
              <a:t>,  </a:t>
            </a:r>
            <a:endParaRPr lang="en-US"/>
          </a:p>
          <a:p>
            <a:pPr algn="l">
              <a:defRPr/>
            </a:pPr>
            <a:r>
              <a:rPr lang="zh-CN"/>
              <a:t>门店陈列</a:t>
            </a:r>
            <a:r>
              <a:rPr lang="en-US"/>
              <a:t>, </a:t>
            </a:r>
            <a:endParaRPr lang="en-US"/>
          </a:p>
          <a:p>
            <a:pPr algn="l">
              <a:defRPr/>
            </a:pPr>
            <a:r>
              <a:rPr lang="zh-CN"/>
              <a:t>客户下单</a:t>
            </a:r>
            <a:r>
              <a:rPr lang="en-US"/>
              <a:t>, </a:t>
            </a:r>
            <a:endParaRPr lang="en-US"/>
          </a:p>
          <a:p>
            <a:pPr algn="l">
              <a:defRPr/>
            </a:pPr>
            <a:r>
              <a:rPr lang="zh-CN"/>
              <a:t>支付</a:t>
            </a:r>
            <a:r>
              <a:rPr lang="en-US"/>
              <a:t>,  </a:t>
            </a:r>
            <a:endParaRPr lang="en-US"/>
          </a:p>
          <a:p>
            <a:pPr algn="l">
              <a:defRPr/>
            </a:pPr>
            <a:r>
              <a:rPr lang="zh-CN"/>
              <a:t>履约配送到客户手中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圆角矩形 22" hidden="0"/>
          <p:cNvSpPr/>
          <p:nvPr isPhoto="0" userDrawn="0"/>
        </p:nvSpPr>
        <p:spPr bwMode="auto">
          <a:xfrm>
            <a:off x="9210675" y="1372870"/>
            <a:ext cx="2982595" cy="5414010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endParaRPr lang="zh-CN"/>
          </a:p>
        </p:txBody>
      </p:sp>
      <p:sp>
        <p:nvSpPr>
          <p:cNvPr id="5" name="圆角矩形 31" hidden="0"/>
          <p:cNvSpPr/>
          <p:nvPr isPhoto="0" userDrawn="0"/>
        </p:nvSpPr>
        <p:spPr bwMode="auto">
          <a:xfrm>
            <a:off x="56515" y="3115945"/>
            <a:ext cx="121666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商品信息</a:t>
            </a:r>
            <a:endParaRPr lang="zh-CN" sz="1400"/>
          </a:p>
        </p:txBody>
      </p:sp>
      <p:sp>
        <p:nvSpPr>
          <p:cNvPr id="6" name="圆角矩形 32" hidden="0"/>
          <p:cNvSpPr/>
          <p:nvPr isPhoto="0" userDrawn="0"/>
        </p:nvSpPr>
        <p:spPr bwMode="auto">
          <a:xfrm>
            <a:off x="1941830" y="174625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基础信息</a:t>
            </a:r>
            <a:endParaRPr lang="zh-CN" sz="1400"/>
          </a:p>
        </p:txBody>
      </p:sp>
      <p:sp>
        <p:nvSpPr>
          <p:cNvPr id="7" name="圆角矩形 33" hidden="0"/>
          <p:cNvSpPr/>
          <p:nvPr isPhoto="0" userDrawn="0"/>
        </p:nvSpPr>
        <p:spPr bwMode="auto">
          <a:xfrm>
            <a:off x="3679190" y="102362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基本信息</a:t>
            </a:r>
            <a:endParaRPr lang="zh-CN" sz="1400"/>
          </a:p>
        </p:txBody>
      </p:sp>
      <p:cxnSp>
        <p:nvCxnSpPr>
          <p:cNvPr id="8" name="肘形连接符 34" hidden="0"/>
          <p:cNvCxnSpPr>
            <a:cxnSpLocks/>
            <a:stCxn id="5" idx="3"/>
            <a:endCxn id="6" idx="1"/>
          </p:cNvCxnSpPr>
        </p:nvCxnSpPr>
        <p:spPr bwMode="auto">
          <a:xfrm flipV="1">
            <a:off x="1273175" y="1929129"/>
            <a:ext cx="668655" cy="1369695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36" hidden="0"/>
          <p:cNvCxnSpPr>
            <a:cxnSpLocks/>
            <a:stCxn id="6" idx="3"/>
            <a:endCxn id="7" idx="1"/>
          </p:cNvCxnSpPr>
        </p:nvCxnSpPr>
        <p:spPr bwMode="auto">
          <a:xfrm flipV="1">
            <a:off x="3204210" y="1206500"/>
            <a:ext cx="474980" cy="72263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3" hidden="0"/>
          <p:cNvSpPr/>
          <p:nvPr isPhoto="0" userDrawn="0"/>
        </p:nvSpPr>
        <p:spPr bwMode="auto">
          <a:xfrm>
            <a:off x="3679190" y="147637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类目信息</a:t>
            </a:r>
            <a:endParaRPr lang="zh-CN" sz="1400"/>
          </a:p>
        </p:txBody>
      </p:sp>
      <p:sp>
        <p:nvSpPr>
          <p:cNvPr id="11" name="圆角矩形 4" hidden="0"/>
          <p:cNvSpPr/>
          <p:nvPr isPhoto="0" userDrawn="0"/>
        </p:nvSpPr>
        <p:spPr bwMode="auto">
          <a:xfrm>
            <a:off x="3679190" y="194119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品牌信息</a:t>
            </a:r>
            <a:endParaRPr lang="zh-CN" sz="1400"/>
          </a:p>
        </p:txBody>
      </p:sp>
      <p:cxnSp>
        <p:nvCxnSpPr>
          <p:cNvPr id="12" name="肘形连接符 5" hidden="0"/>
          <p:cNvCxnSpPr>
            <a:cxnSpLocks/>
            <a:stCxn id="6" idx="3"/>
            <a:endCxn id="10" idx="1"/>
          </p:cNvCxnSpPr>
        </p:nvCxnSpPr>
        <p:spPr bwMode="auto">
          <a:xfrm flipV="1">
            <a:off x="3204210" y="1659255"/>
            <a:ext cx="474980" cy="26987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6" hidden="0"/>
          <p:cNvCxnSpPr>
            <a:cxnSpLocks/>
            <a:stCxn id="6" idx="3"/>
            <a:endCxn id="11" idx="1"/>
          </p:cNvCxnSpPr>
        </p:nvCxnSpPr>
        <p:spPr bwMode="auto">
          <a:xfrm>
            <a:off x="3204210" y="1929129"/>
            <a:ext cx="474980" cy="19494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圆角矩形 7" hidden="0"/>
          <p:cNvSpPr/>
          <p:nvPr isPhoto="0" userDrawn="0"/>
        </p:nvSpPr>
        <p:spPr bwMode="auto">
          <a:xfrm>
            <a:off x="3679190" y="239331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财务信息</a:t>
            </a:r>
            <a:endParaRPr lang="zh-CN" sz="1400"/>
          </a:p>
        </p:txBody>
      </p:sp>
      <p:cxnSp>
        <p:nvCxnSpPr>
          <p:cNvPr id="15" name="肘形连接符 8" hidden="0"/>
          <p:cNvCxnSpPr>
            <a:cxnSpLocks/>
            <a:stCxn id="6" idx="3"/>
            <a:endCxn id="14" idx="1"/>
          </p:cNvCxnSpPr>
        </p:nvCxnSpPr>
        <p:spPr bwMode="auto">
          <a:xfrm>
            <a:off x="3204210" y="1929129"/>
            <a:ext cx="474980" cy="64706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圆角矩形 9" hidden="0"/>
          <p:cNvSpPr/>
          <p:nvPr isPhoto="0" userDrawn="0"/>
        </p:nvSpPr>
        <p:spPr bwMode="auto">
          <a:xfrm>
            <a:off x="1941830" y="367093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地点商品</a:t>
            </a:r>
            <a:endParaRPr lang="zh-CN" sz="1400"/>
          </a:p>
        </p:txBody>
      </p:sp>
      <p:cxnSp>
        <p:nvCxnSpPr>
          <p:cNvPr id="17" name="肘形连接符 10" hidden="0"/>
          <p:cNvCxnSpPr>
            <a:cxnSpLocks/>
            <a:stCxn id="5" idx="3"/>
            <a:endCxn id="16" idx="1"/>
          </p:cNvCxnSpPr>
        </p:nvCxnSpPr>
        <p:spPr bwMode="auto">
          <a:xfrm>
            <a:off x="1273175" y="3298825"/>
            <a:ext cx="668655" cy="554990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1" hidden="0"/>
          <p:cNvSpPr/>
          <p:nvPr isPhoto="0" userDrawn="0"/>
        </p:nvSpPr>
        <p:spPr bwMode="auto">
          <a:xfrm>
            <a:off x="1941830" y="573659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采购组织商品</a:t>
            </a:r>
            <a:endParaRPr lang="zh-CN" sz="1400"/>
          </a:p>
        </p:txBody>
      </p:sp>
      <p:cxnSp>
        <p:nvCxnSpPr>
          <p:cNvPr id="19" name="肘形连接符 12" hidden="0"/>
          <p:cNvCxnSpPr>
            <a:cxnSpLocks/>
            <a:stCxn id="5" idx="3"/>
            <a:endCxn id="18" idx="1"/>
          </p:cNvCxnSpPr>
        </p:nvCxnSpPr>
        <p:spPr bwMode="auto">
          <a:xfrm>
            <a:off x="1273175" y="3298825"/>
            <a:ext cx="668655" cy="2620645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角矩形 13" hidden="0"/>
          <p:cNvSpPr/>
          <p:nvPr isPhoto="0" userDrawn="0"/>
        </p:nvSpPr>
        <p:spPr bwMode="auto">
          <a:xfrm>
            <a:off x="3679190" y="302768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商品状态</a:t>
            </a:r>
            <a:endParaRPr lang="zh-CN" sz="1400"/>
          </a:p>
        </p:txBody>
      </p:sp>
      <p:sp>
        <p:nvSpPr>
          <p:cNvPr id="21" name="圆角矩形 14" hidden="0"/>
          <p:cNvSpPr/>
          <p:nvPr isPhoto="0" userDrawn="0"/>
        </p:nvSpPr>
        <p:spPr bwMode="auto">
          <a:xfrm>
            <a:off x="3679190" y="348043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有效标识</a:t>
            </a:r>
            <a:endParaRPr lang="zh-CN" sz="1400"/>
          </a:p>
        </p:txBody>
      </p:sp>
      <p:sp>
        <p:nvSpPr>
          <p:cNvPr id="22" name="圆角矩形 15" hidden="0"/>
          <p:cNvSpPr/>
          <p:nvPr isPhoto="0" userDrawn="0"/>
        </p:nvSpPr>
        <p:spPr bwMode="auto">
          <a:xfrm>
            <a:off x="3679190" y="394525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物流模式</a:t>
            </a:r>
            <a:endParaRPr lang="zh-CN" sz="1400"/>
          </a:p>
        </p:txBody>
      </p:sp>
      <p:sp>
        <p:nvSpPr>
          <p:cNvPr id="23" name="圆角矩形 16" hidden="0"/>
          <p:cNvSpPr/>
          <p:nvPr isPhoto="0" userDrawn="0"/>
        </p:nvSpPr>
        <p:spPr bwMode="auto">
          <a:xfrm>
            <a:off x="3679190" y="439737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供应商</a:t>
            </a:r>
            <a:endParaRPr lang="zh-CN" sz="1400"/>
          </a:p>
        </p:txBody>
      </p:sp>
      <p:sp>
        <p:nvSpPr>
          <p:cNvPr id="24" name="圆角矩形 17" hidden="0"/>
          <p:cNvSpPr/>
          <p:nvPr isPhoto="0" userDrawn="0"/>
        </p:nvSpPr>
        <p:spPr bwMode="auto">
          <a:xfrm>
            <a:off x="3679190" y="501967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区域化品名</a:t>
            </a:r>
            <a:endParaRPr lang="zh-CN" sz="1400"/>
          </a:p>
        </p:txBody>
      </p:sp>
      <p:sp>
        <p:nvSpPr>
          <p:cNvPr id="25" name="圆角矩形 18" hidden="0"/>
          <p:cNvSpPr/>
          <p:nvPr isPhoto="0" userDrawn="0"/>
        </p:nvSpPr>
        <p:spPr bwMode="auto">
          <a:xfrm>
            <a:off x="3679190" y="547243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配送方式</a:t>
            </a:r>
            <a:endParaRPr lang="zh-CN" sz="1400"/>
          </a:p>
        </p:txBody>
      </p:sp>
      <p:sp>
        <p:nvSpPr>
          <p:cNvPr id="26" name="圆角矩形 19" hidden="0"/>
          <p:cNvSpPr/>
          <p:nvPr isPhoto="0" userDrawn="0"/>
        </p:nvSpPr>
        <p:spPr bwMode="auto">
          <a:xfrm>
            <a:off x="3679190" y="593725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采购信息</a:t>
            </a:r>
            <a:endParaRPr lang="zh-CN" sz="1400"/>
          </a:p>
        </p:txBody>
      </p:sp>
      <p:cxnSp>
        <p:nvCxnSpPr>
          <p:cNvPr id="27" name="肘形连接符 25" hidden="0"/>
          <p:cNvCxnSpPr>
            <a:cxnSpLocks/>
          </p:cNvCxnSpPr>
        </p:nvCxnSpPr>
        <p:spPr bwMode="auto">
          <a:xfrm flipV="1">
            <a:off x="3204210" y="3148330"/>
            <a:ext cx="474980" cy="72263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 hidden="0"/>
          <p:cNvCxnSpPr>
            <a:cxnSpLocks/>
          </p:cNvCxnSpPr>
        </p:nvCxnSpPr>
        <p:spPr bwMode="auto">
          <a:xfrm flipV="1">
            <a:off x="3204210" y="3601085"/>
            <a:ext cx="474980" cy="26987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 hidden="0"/>
          <p:cNvCxnSpPr>
            <a:cxnSpLocks/>
          </p:cNvCxnSpPr>
        </p:nvCxnSpPr>
        <p:spPr bwMode="auto">
          <a:xfrm>
            <a:off x="3204210" y="3870960"/>
            <a:ext cx="474980" cy="19494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肘形连接符 29" hidden="0"/>
          <p:cNvCxnSpPr>
            <a:cxnSpLocks/>
          </p:cNvCxnSpPr>
        </p:nvCxnSpPr>
        <p:spPr bwMode="auto">
          <a:xfrm>
            <a:off x="3204210" y="3870960"/>
            <a:ext cx="474980" cy="64706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肘形连接符 30" hidden="0"/>
          <p:cNvCxnSpPr>
            <a:cxnSpLocks/>
          </p:cNvCxnSpPr>
        </p:nvCxnSpPr>
        <p:spPr bwMode="auto">
          <a:xfrm flipV="1">
            <a:off x="3204210" y="5200650"/>
            <a:ext cx="474980" cy="72263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5" hidden="0"/>
          <p:cNvCxnSpPr>
            <a:cxnSpLocks/>
          </p:cNvCxnSpPr>
        </p:nvCxnSpPr>
        <p:spPr bwMode="auto">
          <a:xfrm flipV="1">
            <a:off x="3204210" y="5653405"/>
            <a:ext cx="474980" cy="26987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肘形连接符 41" hidden="0"/>
          <p:cNvCxnSpPr>
            <a:cxnSpLocks/>
          </p:cNvCxnSpPr>
        </p:nvCxnSpPr>
        <p:spPr bwMode="auto">
          <a:xfrm>
            <a:off x="3204210" y="5923280"/>
            <a:ext cx="474980" cy="19494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49" hidden="0"/>
          <p:cNvSpPr/>
          <p:nvPr isPhoto="0" userDrawn="0"/>
        </p:nvSpPr>
        <p:spPr bwMode="auto">
          <a:xfrm>
            <a:off x="5553075" y="1017270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品名</a:t>
            </a:r>
            <a:r>
              <a:rPr lang="en-US" sz="1400"/>
              <a:t>, </a:t>
            </a:r>
            <a:r>
              <a:rPr lang="zh-CN" sz="1400"/>
              <a:t>规格</a:t>
            </a:r>
            <a:r>
              <a:rPr lang="en-US" sz="1400"/>
              <a:t>, </a:t>
            </a:r>
            <a:r>
              <a:rPr lang="zh-CN" sz="1400"/>
              <a:t>单位</a:t>
            </a:r>
            <a:r>
              <a:rPr lang="en-US" sz="1400"/>
              <a:t>, </a:t>
            </a:r>
            <a:r>
              <a:rPr lang="zh-CN" sz="1400"/>
              <a:t>编码</a:t>
            </a:r>
            <a:r>
              <a:rPr lang="en-US" sz="1400"/>
              <a:t>, </a:t>
            </a:r>
            <a:r>
              <a:rPr lang="zh-CN" sz="1400"/>
              <a:t>条码</a:t>
            </a:r>
            <a:r>
              <a:rPr lang="en-US" sz="1400"/>
              <a:t>, </a:t>
            </a:r>
            <a:r>
              <a:rPr lang="zh-CN" sz="1400"/>
              <a:t>温度条件</a:t>
            </a:r>
            <a:r>
              <a:rPr lang="en-US" sz="1400"/>
              <a:t>...</a:t>
            </a:r>
            <a:endParaRPr lang="en-US" sz="1400"/>
          </a:p>
        </p:txBody>
      </p:sp>
      <p:sp>
        <p:nvSpPr>
          <p:cNvPr id="35" name="矩形 91" hidden="0"/>
          <p:cNvSpPr/>
          <p:nvPr isPhoto="0" userDrawn="0"/>
        </p:nvSpPr>
        <p:spPr bwMode="auto">
          <a:xfrm>
            <a:off x="5553075" y="1470025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部类</a:t>
            </a:r>
            <a:r>
              <a:rPr lang="en-US" sz="1400"/>
              <a:t>, </a:t>
            </a:r>
            <a:r>
              <a:rPr lang="zh-CN" sz="1400"/>
              <a:t>大类</a:t>
            </a:r>
            <a:r>
              <a:rPr lang="en-US" sz="1400"/>
              <a:t>, </a:t>
            </a:r>
            <a:r>
              <a:rPr lang="zh-CN" sz="1400"/>
              <a:t>中类</a:t>
            </a:r>
            <a:r>
              <a:rPr lang="en-US" sz="1400"/>
              <a:t>, </a:t>
            </a:r>
            <a:r>
              <a:rPr lang="zh-CN" sz="1400"/>
              <a:t>小类</a:t>
            </a:r>
            <a:endParaRPr lang="zh-CN" sz="1400"/>
          </a:p>
        </p:txBody>
      </p:sp>
      <p:sp>
        <p:nvSpPr>
          <p:cNvPr id="36" name="矩形 92" hidden="0"/>
          <p:cNvSpPr/>
          <p:nvPr isPhoto="0" userDrawn="0"/>
        </p:nvSpPr>
        <p:spPr bwMode="auto">
          <a:xfrm>
            <a:off x="5553075" y="1938655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一级品牌</a:t>
            </a:r>
            <a:r>
              <a:rPr lang="en-US" sz="1400"/>
              <a:t>, </a:t>
            </a:r>
            <a:r>
              <a:rPr lang="zh-CN" sz="1400"/>
              <a:t>二级品牌</a:t>
            </a:r>
            <a:endParaRPr lang="zh-CN" sz="1400"/>
          </a:p>
        </p:txBody>
      </p:sp>
      <p:sp>
        <p:nvSpPr>
          <p:cNvPr id="37" name="矩形 93" hidden="0"/>
          <p:cNvSpPr/>
          <p:nvPr isPhoto="0" userDrawn="0"/>
        </p:nvSpPr>
        <p:spPr bwMode="auto">
          <a:xfrm>
            <a:off x="5553075" y="2386964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进项税</a:t>
            </a:r>
            <a:r>
              <a:rPr lang="en-US" sz="1400"/>
              <a:t>, </a:t>
            </a:r>
            <a:r>
              <a:rPr lang="zh-CN" sz="1400"/>
              <a:t>销项税</a:t>
            </a:r>
            <a:r>
              <a:rPr lang="en-US" sz="1400"/>
              <a:t>, </a:t>
            </a:r>
            <a:r>
              <a:rPr lang="zh-CN" sz="1400"/>
              <a:t>税务编码 </a:t>
            </a:r>
            <a:r>
              <a:rPr lang="en-US" sz="1400"/>
              <a:t>...</a:t>
            </a:r>
            <a:endParaRPr lang="en-US" sz="1400"/>
          </a:p>
        </p:txBody>
      </p:sp>
      <p:sp>
        <p:nvSpPr>
          <p:cNvPr id="38" name="矩形 94" hidden="0"/>
          <p:cNvSpPr/>
          <p:nvPr isPhoto="0" userDrawn="0"/>
        </p:nvSpPr>
        <p:spPr bwMode="auto">
          <a:xfrm>
            <a:off x="5553075" y="3021330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A</a:t>
            </a:r>
            <a:r>
              <a:rPr lang="zh-CN" sz="1400"/>
              <a:t>新品</a:t>
            </a:r>
            <a:r>
              <a:rPr lang="en-US" sz="1400"/>
              <a:t>/B</a:t>
            </a:r>
            <a:r>
              <a:rPr lang="zh-CN" sz="1400"/>
              <a:t>正常商品</a:t>
            </a:r>
            <a:r>
              <a:rPr lang="en-US" sz="1400"/>
              <a:t>/E</a:t>
            </a:r>
            <a:r>
              <a:rPr lang="zh-CN" sz="1400"/>
              <a:t>暂时停购</a:t>
            </a:r>
            <a:r>
              <a:rPr lang="en-US" sz="1400"/>
              <a:t>...</a:t>
            </a:r>
            <a:endParaRPr lang="en-US" sz="1400"/>
          </a:p>
        </p:txBody>
      </p:sp>
      <p:sp>
        <p:nvSpPr>
          <p:cNvPr id="39" name="矩形 95" hidden="0"/>
          <p:cNvSpPr/>
          <p:nvPr isPhoto="0" userDrawn="0"/>
        </p:nvSpPr>
        <p:spPr bwMode="auto">
          <a:xfrm>
            <a:off x="5553075" y="3474085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无效</a:t>
            </a:r>
            <a:r>
              <a:rPr lang="en-US" sz="1400"/>
              <a:t>/</a:t>
            </a:r>
            <a:r>
              <a:rPr lang="zh-CN" sz="1400"/>
              <a:t>有效</a:t>
            </a:r>
            <a:r>
              <a:rPr lang="en-US" sz="1400"/>
              <a:t>/</a:t>
            </a:r>
            <a:r>
              <a:rPr lang="zh-CN" sz="1400"/>
              <a:t>有效不可订</a:t>
            </a:r>
            <a:endParaRPr lang="zh-CN" sz="1400"/>
          </a:p>
        </p:txBody>
      </p:sp>
      <p:sp>
        <p:nvSpPr>
          <p:cNvPr id="40" name="矩形 96" hidden="0"/>
          <p:cNvSpPr/>
          <p:nvPr isPhoto="0" userDrawn="0"/>
        </p:nvSpPr>
        <p:spPr bwMode="auto">
          <a:xfrm>
            <a:off x="5553075" y="3942715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1</a:t>
            </a:r>
            <a:r>
              <a:rPr lang="zh-CN" sz="1400"/>
              <a:t>直送</a:t>
            </a:r>
            <a:r>
              <a:rPr lang="en-US" sz="1400"/>
              <a:t>/2</a:t>
            </a:r>
            <a:r>
              <a:rPr lang="zh-CN" sz="1400"/>
              <a:t>直通</a:t>
            </a:r>
            <a:r>
              <a:rPr lang="en-US" sz="1400"/>
              <a:t>/3</a:t>
            </a:r>
            <a:r>
              <a:rPr lang="zh-CN" sz="1400"/>
              <a:t>配送</a:t>
            </a:r>
            <a:endParaRPr lang="zh-CN" sz="1400"/>
          </a:p>
        </p:txBody>
      </p:sp>
      <p:sp>
        <p:nvSpPr>
          <p:cNvPr id="41" name="矩形 97" hidden="0"/>
          <p:cNvSpPr/>
          <p:nvPr isPhoto="0" userDrawn="0"/>
        </p:nvSpPr>
        <p:spPr bwMode="auto">
          <a:xfrm>
            <a:off x="5553075" y="4391025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默认供应商</a:t>
            </a:r>
            <a:r>
              <a:rPr lang="en-US" sz="1400"/>
              <a:t>/</a:t>
            </a:r>
            <a:r>
              <a:rPr lang="zh-CN" sz="1400"/>
              <a:t>例外货源</a:t>
            </a:r>
            <a:r>
              <a:rPr lang="en-US" sz="1400"/>
              <a:t>/</a:t>
            </a:r>
            <a:r>
              <a:rPr lang="zh-CN" sz="1400"/>
              <a:t>经营方式</a:t>
            </a:r>
            <a:endParaRPr lang="zh-CN" sz="1400"/>
          </a:p>
        </p:txBody>
      </p:sp>
      <p:sp>
        <p:nvSpPr>
          <p:cNvPr id="42" name="矩形 98" hidden="0"/>
          <p:cNvSpPr/>
          <p:nvPr isPhoto="0" userDrawn="0"/>
        </p:nvSpPr>
        <p:spPr bwMode="auto">
          <a:xfrm>
            <a:off x="5553075" y="5019675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区域化品名信息</a:t>
            </a:r>
            <a:endParaRPr lang="zh-CN" sz="1400"/>
          </a:p>
        </p:txBody>
      </p:sp>
      <p:sp>
        <p:nvSpPr>
          <p:cNvPr id="43" name="矩形 99" hidden="0"/>
          <p:cNvSpPr/>
          <p:nvPr isPhoto="0" userDrawn="0"/>
        </p:nvSpPr>
        <p:spPr bwMode="auto">
          <a:xfrm>
            <a:off x="5553075" y="5472430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大包装</a:t>
            </a:r>
            <a:r>
              <a:rPr lang="en-US" sz="1400"/>
              <a:t>/</a:t>
            </a:r>
            <a:r>
              <a:rPr lang="zh-CN" sz="1400"/>
              <a:t>小包装</a:t>
            </a:r>
            <a:r>
              <a:rPr lang="en-US" sz="1400"/>
              <a:t>/</a:t>
            </a:r>
            <a:r>
              <a:rPr lang="zh-CN" sz="1400"/>
              <a:t>散配</a:t>
            </a:r>
            <a:endParaRPr lang="zh-CN" sz="1400"/>
          </a:p>
        </p:txBody>
      </p:sp>
      <p:sp>
        <p:nvSpPr>
          <p:cNvPr id="44" name="矩形 100" hidden="0"/>
          <p:cNvSpPr/>
          <p:nvPr isPhoto="0" userDrawn="0"/>
        </p:nvSpPr>
        <p:spPr bwMode="auto">
          <a:xfrm>
            <a:off x="5553075" y="5919470"/>
            <a:ext cx="3456940" cy="360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含税进价</a:t>
            </a:r>
            <a:r>
              <a:rPr lang="en-US" sz="1400"/>
              <a:t>, </a:t>
            </a:r>
            <a:r>
              <a:rPr lang="zh-CN" sz="1400"/>
              <a:t>退货协议等</a:t>
            </a:r>
            <a:endParaRPr lang="zh-CN" sz="1400"/>
          </a:p>
        </p:txBody>
      </p:sp>
      <p:sp>
        <p:nvSpPr>
          <p:cNvPr id="45" name="文本框 21" hidden="0"/>
          <p:cNvSpPr>
            <a:spLocks noAdjustHandles="0" noChangeArrowheads="0"/>
          </p:cNvSpPr>
          <p:nvPr isPhoto="0" userDrawn="0"/>
        </p:nvSpPr>
        <p:spPr bwMode="auto">
          <a:xfrm>
            <a:off x="9356725" y="1659255"/>
            <a:ext cx="2886710" cy="48926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大区商品名称:福建黄瓜鱼（冰）500g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商品编号:1318965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商品名称:福建黄瓜鱼（冰）500g以上/条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商品类型:Z001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商品类别:00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采购组:H06(冰鲜课)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单位:4(K</a:t>
            </a:r>
            <a:r>
              <a:rPr lang="en-US" sz="1000" spc="150">
                <a:latin typeface="微软雅黑"/>
                <a:ea typeface="微软雅黑"/>
              </a:rPr>
              <a:t>G)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规格:散装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条码类型:03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条码:2303863000001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endParaRPr lang="zh-CN" sz="1000"/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部类:11(生鲜部)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大类:1106(冰鲜)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中类:110610(黄瓜鱼类)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小类:11061001(鲜黄瓜鱼)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品牌编号</a:t>
            </a:r>
            <a:r>
              <a:rPr lang="en-US" sz="1000" spc="150">
                <a:latin typeface="微软雅黑"/>
                <a:ea typeface="微软雅黑"/>
              </a:rPr>
              <a:t>: 0000882</a:t>
            </a:r>
            <a:endParaRPr lang="en-US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品牌名称</a:t>
            </a:r>
            <a:r>
              <a:rPr lang="en-US" sz="1000" spc="150">
                <a:latin typeface="微软雅黑"/>
                <a:ea typeface="微软雅黑"/>
              </a:rPr>
              <a:t>: </a:t>
            </a:r>
            <a:r>
              <a:rPr lang="zh-CN" sz="1000" spc="150">
                <a:latin typeface="微软雅黑"/>
                <a:ea typeface="微软雅黑"/>
              </a:rPr>
              <a:t>生鲜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商品状态</a:t>
            </a:r>
            <a:r>
              <a:rPr lang="en-US" sz="1000" spc="150">
                <a:latin typeface="微软雅黑"/>
                <a:ea typeface="微软雅黑"/>
              </a:rPr>
              <a:t>: </a:t>
            </a:r>
            <a:r>
              <a:rPr lang="zh-CN" sz="1000" spc="150">
                <a:latin typeface="微软雅黑"/>
                <a:ea typeface="微软雅黑"/>
              </a:rPr>
              <a:t>正常商品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有效标识</a:t>
            </a:r>
            <a:r>
              <a:rPr lang="en-US" sz="1000" spc="150">
                <a:latin typeface="微软雅黑"/>
                <a:ea typeface="微软雅黑"/>
              </a:rPr>
              <a:t>: </a:t>
            </a:r>
            <a:r>
              <a:rPr lang="zh-CN" sz="1000" spc="150">
                <a:latin typeface="微软雅黑"/>
                <a:ea typeface="微软雅黑"/>
              </a:rPr>
              <a:t>有效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物流模式</a:t>
            </a:r>
            <a:r>
              <a:rPr lang="en-US" sz="1000" spc="150">
                <a:latin typeface="微软雅黑"/>
                <a:ea typeface="微软雅黑"/>
              </a:rPr>
              <a:t>: </a:t>
            </a:r>
            <a:r>
              <a:rPr lang="zh-CN" sz="1000" spc="150">
                <a:latin typeface="微软雅黑"/>
                <a:ea typeface="微软雅黑"/>
              </a:rPr>
              <a:t>直送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endParaRPr lang="zh-CN" sz="1000"/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供应商编号: 50000716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供应商名称: 薛*勇</a:t>
            </a:r>
            <a:endParaRPr lang="zh-CN" sz="1000" spc="150">
              <a:latin typeface="微软雅黑"/>
              <a:ea typeface="微软雅黑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lang="zh-CN" sz="1000" spc="150">
                <a:latin typeface="微软雅黑"/>
                <a:ea typeface="微软雅黑"/>
              </a:rPr>
              <a:t>供应商账户组: Z008 项目供应商</a:t>
            </a:r>
            <a:endParaRPr lang="zh-CN" sz="1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文本框 26" hidden="0"/>
          <p:cNvSpPr>
            <a:spLocks noAdjustHandles="0" noChangeArrowheads="0"/>
          </p:cNvSpPr>
          <p:nvPr isPhoto="0" userDrawn="0"/>
        </p:nvSpPr>
        <p:spPr bwMode="auto">
          <a:xfrm>
            <a:off x="264597" y="220980"/>
            <a:ext cx="437109" cy="386938"/>
          </a:xfrm>
          <a:prstGeom prst="rect">
            <a:avLst/>
          </a:prstGeom>
          <a:noFill/>
        </p:spPr>
        <p:txBody>
          <a:bodyPr wrap="none" rtlCol="0"/>
          <a:p>
            <a:pPr>
              <a:lnSpc>
                <a:spcPct val="95000"/>
              </a:lnSpc>
              <a:defRPr/>
            </a:pPr>
            <a:r>
              <a:rPr lang="en-US" sz="1600" b="1">
                <a:solidFill>
                  <a:srgbClr val="007FFE"/>
                </a:solidFill>
                <a:latin typeface="微软雅黑"/>
                <a:ea typeface="微软雅黑"/>
              </a:rPr>
              <a:t> </a:t>
            </a:r>
            <a:r>
              <a:rPr lang="zh-CN" sz="1600" b="1">
                <a:solidFill>
                  <a:srgbClr val="007FFE"/>
                </a:solidFill>
                <a:latin typeface="微软雅黑"/>
                <a:ea typeface="微软雅黑"/>
              </a:rPr>
              <a:t>地点信息</a:t>
            </a:r>
            <a:r>
              <a:rPr lang="en-US" sz="1600" b="1">
                <a:solidFill>
                  <a:srgbClr val="007FFE"/>
                </a:solidFill>
                <a:latin typeface="微软雅黑"/>
                <a:ea typeface="微软雅黑"/>
              </a:rPr>
              <a:t>-</a:t>
            </a:r>
            <a:r>
              <a:rPr lang="zh-CN" sz="1600" b="1">
                <a:solidFill>
                  <a:srgbClr val="007FFE"/>
                </a:solidFill>
                <a:latin typeface="微软雅黑"/>
                <a:ea typeface="微软雅黑"/>
              </a:rPr>
              <a:t>层级结构</a:t>
            </a:r>
            <a:endParaRPr lang="zh-CN" sz="1600" b="1">
              <a:solidFill>
                <a:srgbClr val="007FFE"/>
              </a:solidFill>
              <a:latin typeface="微软雅黑"/>
              <a:ea typeface="微软雅黑"/>
            </a:endParaRPr>
          </a:p>
        </p:txBody>
      </p:sp>
      <p:sp>
        <p:nvSpPr>
          <p:cNvPr id="5" name="圆角矩形 31" hidden="0"/>
          <p:cNvSpPr/>
          <p:nvPr isPhoto="0" userDrawn="0"/>
        </p:nvSpPr>
        <p:spPr bwMode="auto">
          <a:xfrm>
            <a:off x="56515" y="3115945"/>
            <a:ext cx="121666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采购组织</a:t>
            </a:r>
            <a:endParaRPr lang="zh-CN" sz="1400"/>
          </a:p>
        </p:txBody>
      </p:sp>
      <p:sp>
        <p:nvSpPr>
          <p:cNvPr id="6" name="圆角矩形 32" hidden="0"/>
          <p:cNvSpPr/>
          <p:nvPr isPhoto="0" userDrawn="0"/>
        </p:nvSpPr>
        <p:spPr bwMode="auto">
          <a:xfrm>
            <a:off x="1941830" y="174625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全国层级</a:t>
            </a:r>
            <a:endParaRPr lang="zh-CN" sz="1400"/>
          </a:p>
        </p:txBody>
      </p:sp>
      <p:sp>
        <p:nvSpPr>
          <p:cNvPr id="7" name="圆角矩形 33" hidden="0"/>
          <p:cNvSpPr/>
          <p:nvPr isPhoto="0" userDrawn="0"/>
        </p:nvSpPr>
        <p:spPr bwMode="auto">
          <a:xfrm>
            <a:off x="1941830" y="467487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大区层级</a:t>
            </a:r>
            <a:endParaRPr lang="zh-CN" sz="1400"/>
          </a:p>
        </p:txBody>
      </p:sp>
      <p:cxnSp>
        <p:nvCxnSpPr>
          <p:cNvPr id="8" name="肘形连接符 34" hidden="0"/>
          <p:cNvCxnSpPr>
            <a:cxnSpLocks/>
            <a:stCxn id="5" idx="3"/>
            <a:endCxn id="6" idx="1"/>
          </p:cNvCxnSpPr>
        </p:nvCxnSpPr>
        <p:spPr bwMode="auto">
          <a:xfrm flipV="1">
            <a:off x="1273175" y="1929129"/>
            <a:ext cx="668655" cy="1369695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36" hidden="0"/>
          <p:cNvCxnSpPr>
            <a:cxnSpLocks/>
            <a:stCxn id="5" idx="3"/>
            <a:endCxn id="7" idx="1"/>
          </p:cNvCxnSpPr>
        </p:nvCxnSpPr>
        <p:spPr bwMode="auto">
          <a:xfrm>
            <a:off x="1273175" y="3298825"/>
            <a:ext cx="668655" cy="1558925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37" hidden="0"/>
          <p:cNvCxnSpPr>
            <a:cxnSpLocks/>
            <a:stCxn id="6" idx="3"/>
            <a:endCxn id="11" idx="1"/>
          </p:cNvCxnSpPr>
        </p:nvCxnSpPr>
        <p:spPr bwMode="auto">
          <a:xfrm>
            <a:off x="3204210" y="1929129"/>
            <a:ext cx="3556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38" hidden="0"/>
          <p:cNvSpPr/>
          <p:nvPr isPhoto="0" userDrawn="0"/>
        </p:nvSpPr>
        <p:spPr bwMode="auto">
          <a:xfrm>
            <a:off x="3559810" y="1746250"/>
            <a:ext cx="1737995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P100 </a:t>
            </a:r>
            <a:r>
              <a:rPr lang="zh-CN" sz="1400"/>
              <a:t>永辉全国物流采购组织</a:t>
            </a:r>
            <a:endParaRPr lang="zh-CN" sz="1400"/>
          </a:p>
        </p:txBody>
      </p:sp>
      <p:cxnSp>
        <p:nvCxnSpPr>
          <p:cNvPr id="12" name="直接箭头连接符 39" hidden="0"/>
          <p:cNvCxnSpPr>
            <a:cxnSpLocks/>
            <a:stCxn id="7" idx="3"/>
            <a:endCxn id="13" idx="1"/>
          </p:cNvCxnSpPr>
        </p:nvCxnSpPr>
        <p:spPr bwMode="auto">
          <a:xfrm>
            <a:off x="3204210" y="4857750"/>
            <a:ext cx="3556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圆角矩形 40" hidden="0"/>
          <p:cNvSpPr/>
          <p:nvPr isPhoto="0" userDrawn="0"/>
        </p:nvSpPr>
        <p:spPr bwMode="auto">
          <a:xfrm>
            <a:off x="3559810" y="4674870"/>
            <a:ext cx="1737995" cy="3651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P001 </a:t>
            </a:r>
            <a:r>
              <a:rPr lang="zh-CN" sz="1400"/>
              <a:t>永辉福建大区采购组织</a:t>
            </a:r>
            <a:endParaRPr lang="zh-CN" sz="1400"/>
          </a:p>
        </p:txBody>
      </p:sp>
      <p:sp>
        <p:nvSpPr>
          <p:cNvPr id="14" name="圆角矩形 43" hidden="0"/>
          <p:cNvSpPr/>
          <p:nvPr isPhoto="0" userDrawn="0"/>
        </p:nvSpPr>
        <p:spPr bwMode="auto">
          <a:xfrm>
            <a:off x="5903595" y="120142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店群</a:t>
            </a:r>
            <a:r>
              <a:rPr lang="en-US" sz="1400"/>
              <a:t>: 0048</a:t>
            </a:r>
            <a:endParaRPr lang="en-US" sz="1400"/>
          </a:p>
        </p:txBody>
      </p:sp>
      <p:sp>
        <p:nvSpPr>
          <p:cNvPr id="15" name="圆角矩形 44" hidden="0"/>
          <p:cNvSpPr/>
          <p:nvPr isPhoto="0" userDrawn="0"/>
        </p:nvSpPr>
        <p:spPr bwMode="auto">
          <a:xfrm>
            <a:off x="5920105" y="221043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店群</a:t>
            </a:r>
            <a:r>
              <a:rPr lang="en-US" sz="1400"/>
              <a:t>: 0124</a:t>
            </a:r>
            <a:endParaRPr lang="en-US" sz="1400"/>
          </a:p>
        </p:txBody>
      </p:sp>
      <p:cxnSp>
        <p:nvCxnSpPr>
          <p:cNvPr id="16" name="曲线连接符 45" hidden="0"/>
          <p:cNvCxnSpPr>
            <a:cxnSpLocks/>
            <a:stCxn id="11" idx="3"/>
            <a:endCxn id="14" idx="1"/>
          </p:cNvCxnSpPr>
        </p:nvCxnSpPr>
        <p:spPr bwMode="auto">
          <a:xfrm flipV="1">
            <a:off x="5297805" y="1384300"/>
            <a:ext cx="605790" cy="54483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46" hidden="0"/>
          <p:cNvCxnSpPr>
            <a:cxnSpLocks/>
            <a:stCxn id="11" idx="3"/>
            <a:endCxn id="15" idx="1"/>
          </p:cNvCxnSpPr>
        </p:nvCxnSpPr>
        <p:spPr bwMode="auto">
          <a:xfrm>
            <a:off x="5297805" y="1929129"/>
            <a:ext cx="622300" cy="46418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47" hidden="0"/>
          <p:cNvSpPr/>
          <p:nvPr isPhoto="0" userDrawn="0"/>
        </p:nvSpPr>
        <p:spPr bwMode="auto">
          <a:xfrm>
            <a:off x="7698105" y="2210435"/>
            <a:ext cx="1149350" cy="36385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</a:t>
            </a:r>
            <a:r>
              <a:rPr lang="en-US" sz="1400"/>
              <a:t>: W013 </a:t>
            </a:r>
            <a:endParaRPr lang="en-US" sz="1400"/>
          </a:p>
        </p:txBody>
      </p:sp>
      <p:cxnSp>
        <p:nvCxnSpPr>
          <p:cNvPr id="19" name="曲线连接符 48" hidden="0"/>
          <p:cNvCxnSpPr>
            <a:cxnSpLocks/>
            <a:stCxn id="15" idx="3"/>
            <a:endCxn id="18" idx="1"/>
          </p:cNvCxnSpPr>
        </p:nvCxnSpPr>
        <p:spPr bwMode="auto">
          <a:xfrm flipV="1">
            <a:off x="7182485" y="2392680"/>
            <a:ext cx="515620" cy="63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角矩形 50" hidden="0"/>
          <p:cNvSpPr/>
          <p:nvPr isPhoto="0" userDrawn="0"/>
        </p:nvSpPr>
        <p:spPr bwMode="auto">
          <a:xfrm>
            <a:off x="5920105" y="345630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店群</a:t>
            </a:r>
            <a:r>
              <a:rPr lang="en-US" sz="1400"/>
              <a:t>: 0037</a:t>
            </a:r>
            <a:endParaRPr lang="en-US" sz="1400"/>
          </a:p>
        </p:txBody>
      </p:sp>
      <p:cxnSp>
        <p:nvCxnSpPr>
          <p:cNvPr id="21" name="曲线连接符 51" hidden="0"/>
          <p:cNvCxnSpPr>
            <a:cxnSpLocks/>
            <a:stCxn id="13" idx="3"/>
            <a:endCxn id="20" idx="1"/>
          </p:cNvCxnSpPr>
        </p:nvCxnSpPr>
        <p:spPr bwMode="auto">
          <a:xfrm flipV="1">
            <a:off x="5297805" y="3639185"/>
            <a:ext cx="622300" cy="121856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圆角矩形 52" hidden="0"/>
          <p:cNvSpPr/>
          <p:nvPr isPhoto="0" userDrawn="0"/>
        </p:nvSpPr>
        <p:spPr bwMode="auto">
          <a:xfrm>
            <a:off x="7698105" y="283337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</a:t>
            </a:r>
            <a:r>
              <a:rPr lang="en-US" sz="1400"/>
              <a:t>: W001</a:t>
            </a:r>
            <a:endParaRPr lang="en-US" sz="1400"/>
          </a:p>
        </p:txBody>
      </p:sp>
      <p:cxnSp>
        <p:nvCxnSpPr>
          <p:cNvPr id="23" name="曲线连接符 53" hidden="0"/>
          <p:cNvCxnSpPr>
            <a:cxnSpLocks/>
            <a:stCxn id="20" idx="3"/>
            <a:endCxn id="22" idx="1"/>
          </p:cNvCxnSpPr>
        </p:nvCxnSpPr>
        <p:spPr bwMode="auto">
          <a:xfrm flipV="1">
            <a:off x="7182485" y="3016250"/>
            <a:ext cx="515620" cy="62293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圆角矩形 54" hidden="0"/>
          <p:cNvSpPr/>
          <p:nvPr isPhoto="0" userDrawn="0"/>
        </p:nvSpPr>
        <p:spPr bwMode="auto">
          <a:xfrm>
            <a:off x="7694295" y="335661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</a:t>
            </a:r>
            <a:r>
              <a:rPr lang="en-US" sz="1400"/>
              <a:t>: W002</a:t>
            </a:r>
            <a:endParaRPr lang="en-US" sz="1400"/>
          </a:p>
        </p:txBody>
      </p:sp>
      <p:sp>
        <p:nvSpPr>
          <p:cNvPr id="25" name="圆角矩形 55" hidden="0"/>
          <p:cNvSpPr/>
          <p:nvPr isPhoto="0" userDrawn="0"/>
        </p:nvSpPr>
        <p:spPr bwMode="auto">
          <a:xfrm>
            <a:off x="7710805" y="387985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</a:t>
            </a:r>
            <a:r>
              <a:rPr lang="en-US" sz="1400"/>
              <a:t>: W003</a:t>
            </a:r>
            <a:endParaRPr lang="en-US" sz="1400"/>
          </a:p>
        </p:txBody>
      </p:sp>
      <p:cxnSp>
        <p:nvCxnSpPr>
          <p:cNvPr id="26" name="曲线连接符 56" hidden="0"/>
          <p:cNvCxnSpPr>
            <a:cxnSpLocks/>
            <a:stCxn id="20" idx="3"/>
            <a:endCxn id="24" idx="1"/>
          </p:cNvCxnSpPr>
        </p:nvCxnSpPr>
        <p:spPr bwMode="auto">
          <a:xfrm flipV="1">
            <a:off x="7182485" y="3539490"/>
            <a:ext cx="511810" cy="9969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57" hidden="0"/>
          <p:cNvCxnSpPr>
            <a:cxnSpLocks/>
            <a:stCxn id="20" idx="3"/>
            <a:endCxn id="25" idx="1"/>
          </p:cNvCxnSpPr>
        </p:nvCxnSpPr>
        <p:spPr bwMode="auto">
          <a:xfrm>
            <a:off x="7182485" y="3639185"/>
            <a:ext cx="528320" cy="42354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圆角矩形 58" hidden="0"/>
          <p:cNvSpPr/>
          <p:nvPr isPhoto="0" userDrawn="0"/>
        </p:nvSpPr>
        <p:spPr bwMode="auto">
          <a:xfrm>
            <a:off x="5920105" y="6001385"/>
            <a:ext cx="1262380" cy="3651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店群</a:t>
            </a:r>
            <a:r>
              <a:rPr lang="en-US" sz="1400"/>
              <a:t>: 0001</a:t>
            </a:r>
            <a:endParaRPr lang="en-US" sz="1400"/>
          </a:p>
        </p:txBody>
      </p:sp>
      <p:cxnSp>
        <p:nvCxnSpPr>
          <p:cNvPr id="29" name="曲线连接符 59" hidden="0"/>
          <p:cNvCxnSpPr>
            <a:cxnSpLocks/>
            <a:stCxn id="13" idx="3"/>
            <a:endCxn id="28" idx="1"/>
          </p:cNvCxnSpPr>
        </p:nvCxnSpPr>
        <p:spPr bwMode="auto">
          <a:xfrm>
            <a:off x="5297805" y="4857750"/>
            <a:ext cx="622300" cy="132651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圆角矩形 60" hidden="0"/>
          <p:cNvSpPr/>
          <p:nvPr isPhoto="0" userDrawn="0"/>
        </p:nvSpPr>
        <p:spPr bwMode="auto">
          <a:xfrm>
            <a:off x="3559810" y="5338445"/>
            <a:ext cx="1737995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P002 </a:t>
            </a:r>
            <a:r>
              <a:rPr lang="zh-CN" sz="1400"/>
              <a:t>永辉重庆大区采购组织</a:t>
            </a:r>
            <a:endParaRPr lang="zh-CN" sz="1400"/>
          </a:p>
        </p:txBody>
      </p:sp>
      <p:cxnSp>
        <p:nvCxnSpPr>
          <p:cNvPr id="31" name="直接箭头连接符 61" hidden="0"/>
          <p:cNvCxnSpPr>
            <a:cxnSpLocks/>
            <a:stCxn id="7" idx="3"/>
            <a:endCxn id="30" idx="1"/>
          </p:cNvCxnSpPr>
        </p:nvCxnSpPr>
        <p:spPr bwMode="auto">
          <a:xfrm>
            <a:off x="3204210" y="4857750"/>
            <a:ext cx="355600" cy="6635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圆角矩形 62" hidden="0"/>
          <p:cNvSpPr/>
          <p:nvPr isPhoto="0" userDrawn="0"/>
        </p:nvSpPr>
        <p:spPr bwMode="auto">
          <a:xfrm>
            <a:off x="3559810" y="6103620"/>
            <a:ext cx="1737995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...</a:t>
            </a:r>
            <a:endParaRPr lang="en-US" sz="1400"/>
          </a:p>
        </p:txBody>
      </p:sp>
      <p:cxnSp>
        <p:nvCxnSpPr>
          <p:cNvPr id="33" name="直接箭头连接符 63" hidden="0"/>
          <p:cNvCxnSpPr>
            <a:cxnSpLocks/>
            <a:stCxn id="7" idx="3"/>
            <a:endCxn id="32" idx="1"/>
          </p:cNvCxnSpPr>
        </p:nvCxnSpPr>
        <p:spPr bwMode="auto">
          <a:xfrm>
            <a:off x="3204210" y="4857750"/>
            <a:ext cx="355600" cy="14287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圆角矩形 64" hidden="0"/>
          <p:cNvSpPr/>
          <p:nvPr isPhoto="0" userDrawn="0"/>
        </p:nvSpPr>
        <p:spPr bwMode="auto">
          <a:xfrm>
            <a:off x="7710805" y="4685030"/>
            <a:ext cx="1262380" cy="3651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</a:t>
            </a:r>
            <a:r>
              <a:rPr lang="en-US" sz="1400"/>
              <a:t>: 9010</a:t>
            </a:r>
            <a:endParaRPr lang="en-US" sz="1400"/>
          </a:p>
        </p:txBody>
      </p:sp>
      <p:cxnSp>
        <p:nvCxnSpPr>
          <p:cNvPr id="35" name="曲线连接符 65" hidden="0"/>
          <p:cNvCxnSpPr>
            <a:cxnSpLocks/>
            <a:stCxn id="28" idx="3"/>
            <a:endCxn id="34" idx="1"/>
          </p:cNvCxnSpPr>
        </p:nvCxnSpPr>
        <p:spPr bwMode="auto">
          <a:xfrm flipV="1">
            <a:off x="7182485" y="4867910"/>
            <a:ext cx="528320" cy="131635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圆角矩形 66" hidden="0"/>
          <p:cNvSpPr/>
          <p:nvPr isPhoto="0" userDrawn="0"/>
        </p:nvSpPr>
        <p:spPr bwMode="auto">
          <a:xfrm>
            <a:off x="7707630" y="530860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</a:t>
            </a:r>
            <a:r>
              <a:rPr lang="en-US" sz="1400"/>
              <a:t>: 9011</a:t>
            </a:r>
            <a:endParaRPr lang="en-US" sz="1400"/>
          </a:p>
        </p:txBody>
      </p:sp>
      <p:sp>
        <p:nvSpPr>
          <p:cNvPr id="37" name="圆角矩形 67" hidden="0"/>
          <p:cNvSpPr/>
          <p:nvPr isPhoto="0" userDrawn="0"/>
        </p:nvSpPr>
        <p:spPr bwMode="auto">
          <a:xfrm>
            <a:off x="7694295" y="588772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</a:t>
            </a:r>
            <a:r>
              <a:rPr lang="en-US" sz="1400"/>
              <a:t>: 9012</a:t>
            </a:r>
            <a:endParaRPr lang="en-US" sz="1400"/>
          </a:p>
        </p:txBody>
      </p:sp>
      <p:sp>
        <p:nvSpPr>
          <p:cNvPr id="38" name="圆角矩形 68" hidden="0"/>
          <p:cNvSpPr/>
          <p:nvPr isPhoto="0" userDrawn="0"/>
        </p:nvSpPr>
        <p:spPr bwMode="auto">
          <a:xfrm>
            <a:off x="7710805" y="646684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...</a:t>
            </a:r>
            <a:endParaRPr lang="en-US" sz="1400"/>
          </a:p>
        </p:txBody>
      </p:sp>
      <p:cxnSp>
        <p:nvCxnSpPr>
          <p:cNvPr id="39" name="曲线连接符 69" hidden="0"/>
          <p:cNvCxnSpPr>
            <a:cxnSpLocks/>
            <a:stCxn id="28" idx="3"/>
            <a:endCxn id="36" idx="1"/>
          </p:cNvCxnSpPr>
        </p:nvCxnSpPr>
        <p:spPr bwMode="auto">
          <a:xfrm flipV="1">
            <a:off x="7182485" y="5491480"/>
            <a:ext cx="525145" cy="692785"/>
          </a:xfrm>
          <a:prstGeom prst="curvedConnector3">
            <a:avLst>
              <a:gd name="adj1" fmla="val 5006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曲线连接符 70" hidden="0"/>
          <p:cNvCxnSpPr>
            <a:cxnSpLocks/>
            <a:stCxn id="28" idx="3"/>
            <a:endCxn id="37" idx="1"/>
          </p:cNvCxnSpPr>
        </p:nvCxnSpPr>
        <p:spPr bwMode="auto">
          <a:xfrm flipV="1">
            <a:off x="7182485" y="6070600"/>
            <a:ext cx="511810" cy="11366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曲线连接符 71" hidden="0"/>
          <p:cNvCxnSpPr>
            <a:cxnSpLocks/>
            <a:stCxn id="28" idx="3"/>
            <a:endCxn id="38" idx="1"/>
          </p:cNvCxnSpPr>
        </p:nvCxnSpPr>
        <p:spPr bwMode="auto">
          <a:xfrm>
            <a:off x="7182485" y="6184265"/>
            <a:ext cx="528320" cy="465454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72" hidden="0"/>
          <p:cNvSpPr/>
          <p:nvPr isPhoto="0" userDrawn="0"/>
        </p:nvSpPr>
        <p:spPr bwMode="auto">
          <a:xfrm>
            <a:off x="9982200" y="3356610"/>
            <a:ext cx="1334135" cy="361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地点归属</a:t>
            </a:r>
            <a:endParaRPr lang="zh-CN" sz="1400"/>
          </a:p>
        </p:txBody>
      </p:sp>
      <p:sp>
        <p:nvSpPr>
          <p:cNvPr id="43" name="矩形 74" hidden="0"/>
          <p:cNvSpPr/>
          <p:nvPr isPhoto="0" userDrawn="0"/>
        </p:nvSpPr>
        <p:spPr bwMode="auto">
          <a:xfrm>
            <a:off x="9982200" y="3879850"/>
            <a:ext cx="1334770" cy="361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外围系统标记</a:t>
            </a:r>
            <a:endParaRPr lang="zh-CN" sz="1400"/>
          </a:p>
        </p:txBody>
      </p:sp>
      <p:sp>
        <p:nvSpPr>
          <p:cNvPr id="44" name="矩形 75" hidden="0"/>
          <p:cNvSpPr/>
          <p:nvPr isPhoto="0" userDrawn="0"/>
        </p:nvSpPr>
        <p:spPr bwMode="auto">
          <a:xfrm>
            <a:off x="9981565" y="4403090"/>
            <a:ext cx="1334770" cy="361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地点状态</a:t>
            </a:r>
            <a:endParaRPr lang="zh-CN" sz="1400"/>
          </a:p>
        </p:txBody>
      </p:sp>
      <p:sp>
        <p:nvSpPr>
          <p:cNvPr id="45" name="矩形 76" hidden="0"/>
          <p:cNvSpPr/>
          <p:nvPr isPhoto="0" userDrawn="0"/>
        </p:nvSpPr>
        <p:spPr bwMode="auto">
          <a:xfrm>
            <a:off x="9982200" y="4977130"/>
            <a:ext cx="1334770" cy="361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所属版块</a:t>
            </a:r>
            <a:endParaRPr lang="zh-CN" sz="1400"/>
          </a:p>
        </p:txBody>
      </p:sp>
      <p:sp>
        <p:nvSpPr>
          <p:cNvPr id="46" name="矩形 77" hidden="0"/>
          <p:cNvSpPr/>
          <p:nvPr isPhoto="0" userDrawn="0"/>
        </p:nvSpPr>
        <p:spPr bwMode="auto">
          <a:xfrm>
            <a:off x="9981565" y="5526405"/>
            <a:ext cx="1334770" cy="361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配送中心类型</a:t>
            </a:r>
            <a:endParaRPr lang="zh-CN" sz="1400"/>
          </a:p>
        </p:txBody>
      </p:sp>
      <p:sp>
        <p:nvSpPr>
          <p:cNvPr id="47" name="矩形 78" hidden="0"/>
          <p:cNvSpPr/>
          <p:nvPr isPhoto="0" userDrawn="0"/>
        </p:nvSpPr>
        <p:spPr bwMode="auto">
          <a:xfrm>
            <a:off x="9982200" y="6070600"/>
            <a:ext cx="1334770" cy="361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...</a:t>
            </a:r>
            <a:endParaRPr lang="en-US" sz="1400"/>
          </a:p>
        </p:txBody>
      </p:sp>
      <p:sp>
        <p:nvSpPr>
          <p:cNvPr id="48" name="左大括号 79" hidden="0"/>
          <p:cNvSpPr/>
          <p:nvPr isPhoto="0" userDrawn="0"/>
        </p:nvSpPr>
        <p:spPr bwMode="auto">
          <a:xfrm>
            <a:off x="8973185" y="3481070"/>
            <a:ext cx="1009650" cy="2742565"/>
          </a:xfrm>
          <a:prstGeom prst="leftBrace">
            <a:avLst>
              <a:gd name="adj1" fmla="val 83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>
              <a:defRPr/>
            </a:pPr>
            <a:endParaRPr lang="zh-CN"/>
          </a:p>
        </p:txBody>
      </p:sp>
      <p:sp>
        <p:nvSpPr>
          <p:cNvPr id="49" name="圆角矩形 80" hidden="0"/>
          <p:cNvSpPr/>
          <p:nvPr isPhoto="0" userDrawn="0"/>
        </p:nvSpPr>
        <p:spPr bwMode="auto">
          <a:xfrm>
            <a:off x="7694295" y="607695"/>
            <a:ext cx="1149350" cy="36385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</a:t>
            </a:r>
            <a:r>
              <a:rPr lang="en-US" sz="1400"/>
              <a:t>: W100</a:t>
            </a:r>
            <a:endParaRPr lang="en-US" sz="1400"/>
          </a:p>
        </p:txBody>
      </p:sp>
      <p:sp>
        <p:nvSpPr>
          <p:cNvPr id="50" name="圆角矩形 81" hidden="0"/>
          <p:cNvSpPr/>
          <p:nvPr isPhoto="0" userDrawn="0"/>
        </p:nvSpPr>
        <p:spPr bwMode="auto">
          <a:xfrm>
            <a:off x="7694295" y="1201420"/>
            <a:ext cx="1149350" cy="36385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地点</a:t>
            </a:r>
            <a:r>
              <a:rPr lang="en-US" sz="1400"/>
              <a:t>: </a:t>
            </a:r>
            <a:r>
              <a:rPr lang="en-US" sz="1400"/>
              <a:t>W101</a:t>
            </a:r>
            <a:r>
              <a:rPr lang="en-US" sz="1400"/>
              <a:t> </a:t>
            </a:r>
            <a:endParaRPr lang="en-US" sz="1400"/>
          </a:p>
        </p:txBody>
      </p:sp>
      <p:cxnSp>
        <p:nvCxnSpPr>
          <p:cNvPr id="51" name="曲线连接符 82" hidden="0"/>
          <p:cNvCxnSpPr>
            <a:cxnSpLocks/>
            <a:stCxn id="14" idx="3"/>
            <a:endCxn id="49" idx="1"/>
          </p:cNvCxnSpPr>
        </p:nvCxnSpPr>
        <p:spPr bwMode="auto">
          <a:xfrm flipV="1">
            <a:off x="7165975" y="789940"/>
            <a:ext cx="528320" cy="59436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曲线连接符 83" hidden="0"/>
          <p:cNvCxnSpPr>
            <a:cxnSpLocks/>
            <a:stCxn id="14" idx="3"/>
            <a:endCxn id="50" idx="1"/>
          </p:cNvCxnSpPr>
        </p:nvCxnSpPr>
        <p:spPr bwMode="auto">
          <a:xfrm flipV="1">
            <a:off x="7165975" y="1383665"/>
            <a:ext cx="528320" cy="63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圆角矩形 84" hidden="0"/>
          <p:cNvSpPr/>
          <p:nvPr isPhoto="0" userDrawn="0"/>
        </p:nvSpPr>
        <p:spPr bwMode="auto">
          <a:xfrm>
            <a:off x="7750810" y="1747520"/>
            <a:ext cx="1149350" cy="36385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...</a:t>
            </a:r>
            <a:endParaRPr lang="en-US" sz="1400"/>
          </a:p>
        </p:txBody>
      </p:sp>
      <p:cxnSp>
        <p:nvCxnSpPr>
          <p:cNvPr id="54" name="曲线连接符 85" hidden="0"/>
          <p:cNvCxnSpPr>
            <a:cxnSpLocks/>
            <a:stCxn id="14" idx="3"/>
            <a:endCxn id="53" idx="1"/>
          </p:cNvCxnSpPr>
        </p:nvCxnSpPr>
        <p:spPr bwMode="auto">
          <a:xfrm>
            <a:off x="7165975" y="1384300"/>
            <a:ext cx="584835" cy="545465"/>
          </a:xfrm>
          <a:prstGeom prst="curvedConnector3">
            <a:avLst>
              <a:gd name="adj1" fmla="val 5005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86" hidden="0"/>
          <p:cNvSpPr>
            <a:spLocks noAdjustHandles="0" noChangeArrowheads="0"/>
          </p:cNvSpPr>
          <p:nvPr isPhoto="0" userDrawn="0"/>
        </p:nvSpPr>
        <p:spPr bwMode="auto">
          <a:xfrm>
            <a:off x="5903595" y="5703570"/>
            <a:ext cx="122491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defRPr/>
            </a:pPr>
            <a:r>
              <a:rPr lang="zh-CN" sz="1000"/>
              <a:t>福州进价店组</a:t>
            </a:r>
            <a:endParaRPr lang="zh-CN" sz="1000"/>
          </a:p>
        </p:txBody>
      </p:sp>
      <p:sp>
        <p:nvSpPr>
          <p:cNvPr id="56" name="文本框 87" hidden="0"/>
          <p:cNvSpPr>
            <a:spLocks noAdjustHandles="0" noChangeArrowheads="0"/>
          </p:cNvSpPr>
          <p:nvPr isPhoto="0" userDrawn="0"/>
        </p:nvSpPr>
        <p:spPr bwMode="auto">
          <a:xfrm>
            <a:off x="7722235" y="4460875"/>
            <a:ext cx="1205865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defRPr/>
            </a:pPr>
            <a:r>
              <a:rPr lang="zh-CN" sz="1000"/>
              <a:t>福州市屏西店</a:t>
            </a:r>
            <a:endParaRPr lang="zh-CN" sz="1000"/>
          </a:p>
        </p:txBody>
      </p:sp>
      <p:sp>
        <p:nvSpPr>
          <p:cNvPr id="57" name="文本框 1" hidden="0"/>
          <p:cNvSpPr>
            <a:spLocks noAdjustHandles="0" noChangeArrowheads="0"/>
          </p:cNvSpPr>
          <p:nvPr isPhoto="0" userDrawn="0"/>
        </p:nvSpPr>
        <p:spPr bwMode="auto">
          <a:xfrm>
            <a:off x="5837555" y="925830"/>
            <a:ext cx="14274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defRPr/>
            </a:pPr>
            <a:r>
              <a:rPr lang="zh-CN" sz="1200"/>
              <a:t>全国结算物流店组</a:t>
            </a:r>
            <a:endParaRPr lang="zh-CN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剪去单角的矩形 17" hidden="0"/>
          <p:cNvSpPr/>
          <p:nvPr isPhoto="0" userDrawn="0"/>
        </p:nvSpPr>
        <p:spPr bwMode="auto">
          <a:xfrm>
            <a:off x="4862195" y="4813935"/>
            <a:ext cx="6850380" cy="2037080"/>
          </a:xfrm>
          <a:prstGeom prst="snip1Rect">
            <a:avLst>
              <a:gd name="adj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endParaRPr lang="zh-CN"/>
          </a:p>
        </p:txBody>
      </p:sp>
      <p:sp>
        <p:nvSpPr>
          <p:cNvPr id="5" name="文本框 26" hidden="0"/>
          <p:cNvSpPr>
            <a:spLocks noAdjustHandles="0" noChangeArrowheads="0"/>
          </p:cNvSpPr>
          <p:nvPr isPhoto="0" userDrawn="0"/>
        </p:nvSpPr>
        <p:spPr bwMode="auto">
          <a:xfrm>
            <a:off x="284917" y="0"/>
            <a:ext cx="437109" cy="386938"/>
          </a:xfrm>
          <a:prstGeom prst="rect">
            <a:avLst/>
          </a:prstGeom>
          <a:noFill/>
        </p:spPr>
        <p:txBody>
          <a:bodyPr wrap="none" rtlCol="0"/>
          <a:p>
            <a:pPr>
              <a:lnSpc>
                <a:spcPct val="120000"/>
              </a:lnSpc>
              <a:defRPr/>
            </a:pPr>
            <a:r>
              <a:rPr lang="en-US" sz="1600" b="1">
                <a:solidFill>
                  <a:srgbClr val="007FFE"/>
                </a:solidFill>
                <a:latin typeface="微软雅黑"/>
                <a:ea typeface="微软雅黑"/>
              </a:rPr>
              <a:t> </a:t>
            </a:r>
            <a:r>
              <a:rPr lang="zh-CN" sz="1600" b="1">
                <a:solidFill>
                  <a:srgbClr val="007FFE"/>
                </a:solidFill>
                <a:latin typeface="微软雅黑"/>
                <a:ea typeface="微软雅黑"/>
              </a:rPr>
              <a:t>商品扩展信息</a:t>
            </a:r>
            <a:endParaRPr lang="zh-CN" sz="1600" b="1">
              <a:solidFill>
                <a:srgbClr val="007FFE"/>
              </a:solidFill>
              <a:latin typeface="微软雅黑"/>
              <a:ea typeface="微软雅黑"/>
            </a:endParaRPr>
          </a:p>
        </p:txBody>
      </p:sp>
      <p:sp>
        <p:nvSpPr>
          <p:cNvPr id="6" name="圆角矩形 31" hidden="0"/>
          <p:cNvSpPr/>
          <p:nvPr isPhoto="0" userDrawn="0"/>
        </p:nvSpPr>
        <p:spPr bwMode="auto">
          <a:xfrm>
            <a:off x="76835" y="2894965"/>
            <a:ext cx="121666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商品扩展信息</a:t>
            </a:r>
            <a:endParaRPr lang="zh-CN" sz="1400"/>
          </a:p>
        </p:txBody>
      </p:sp>
      <p:sp>
        <p:nvSpPr>
          <p:cNvPr id="7" name="圆角矩形 32" hidden="0"/>
          <p:cNvSpPr/>
          <p:nvPr isPhoto="0" userDrawn="0"/>
        </p:nvSpPr>
        <p:spPr bwMode="auto">
          <a:xfrm>
            <a:off x="1962150" y="152527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PLU</a:t>
            </a:r>
            <a:endParaRPr lang="en-US" sz="1400"/>
          </a:p>
        </p:txBody>
      </p:sp>
      <p:sp>
        <p:nvSpPr>
          <p:cNvPr id="8" name="圆角矩形 33" hidden="0"/>
          <p:cNvSpPr/>
          <p:nvPr isPhoto="0" userDrawn="0"/>
        </p:nvSpPr>
        <p:spPr bwMode="auto">
          <a:xfrm>
            <a:off x="3699510" y="80264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PLU</a:t>
            </a:r>
            <a:r>
              <a:rPr lang="zh-CN" sz="1400"/>
              <a:t>关系</a:t>
            </a:r>
            <a:endParaRPr lang="zh-CN" sz="1400"/>
          </a:p>
        </p:txBody>
      </p:sp>
      <p:cxnSp>
        <p:nvCxnSpPr>
          <p:cNvPr id="9" name="肘形连接符 34" hidden="0"/>
          <p:cNvCxnSpPr>
            <a:cxnSpLocks/>
            <a:stCxn id="6" idx="3"/>
            <a:endCxn id="7" idx="1"/>
          </p:cNvCxnSpPr>
        </p:nvCxnSpPr>
        <p:spPr bwMode="auto">
          <a:xfrm flipV="1">
            <a:off x="1293495" y="1708150"/>
            <a:ext cx="668655" cy="1369695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肘形连接符 36" hidden="0"/>
          <p:cNvCxnSpPr>
            <a:cxnSpLocks/>
            <a:stCxn id="7" idx="3"/>
            <a:endCxn id="8" idx="1"/>
          </p:cNvCxnSpPr>
        </p:nvCxnSpPr>
        <p:spPr bwMode="auto">
          <a:xfrm flipV="1">
            <a:off x="3224530" y="985519"/>
            <a:ext cx="474980" cy="72263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3" hidden="0"/>
          <p:cNvSpPr/>
          <p:nvPr isPhoto="0" userDrawn="0"/>
        </p:nvSpPr>
        <p:spPr bwMode="auto">
          <a:xfrm>
            <a:off x="3699510" y="125539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PLU</a:t>
            </a:r>
            <a:r>
              <a:rPr lang="zh-CN" sz="1400"/>
              <a:t>条码</a:t>
            </a:r>
            <a:endParaRPr lang="zh-CN" sz="1400"/>
          </a:p>
        </p:txBody>
      </p:sp>
      <p:sp>
        <p:nvSpPr>
          <p:cNvPr id="12" name="圆角矩形 4" hidden="0"/>
          <p:cNvSpPr/>
          <p:nvPr isPhoto="0" userDrawn="0"/>
        </p:nvSpPr>
        <p:spPr bwMode="auto">
          <a:xfrm>
            <a:off x="3699510" y="172021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PLU</a:t>
            </a:r>
            <a:r>
              <a:rPr lang="zh-CN" sz="1400"/>
              <a:t>品名</a:t>
            </a:r>
            <a:endParaRPr lang="zh-CN" sz="1400"/>
          </a:p>
        </p:txBody>
      </p:sp>
      <p:cxnSp>
        <p:nvCxnSpPr>
          <p:cNvPr id="13" name="肘形连接符 5" hidden="0"/>
          <p:cNvCxnSpPr>
            <a:cxnSpLocks/>
            <a:stCxn id="7" idx="3"/>
            <a:endCxn id="11" idx="1"/>
          </p:cNvCxnSpPr>
        </p:nvCxnSpPr>
        <p:spPr bwMode="auto">
          <a:xfrm flipV="1">
            <a:off x="3224530" y="1438275"/>
            <a:ext cx="474980" cy="26987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肘形连接符 6" hidden="0"/>
          <p:cNvCxnSpPr>
            <a:cxnSpLocks/>
            <a:stCxn id="7" idx="3"/>
            <a:endCxn id="12" idx="1"/>
          </p:cNvCxnSpPr>
        </p:nvCxnSpPr>
        <p:spPr bwMode="auto">
          <a:xfrm>
            <a:off x="3224530" y="1708150"/>
            <a:ext cx="474980" cy="19494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9" hidden="0"/>
          <p:cNvSpPr/>
          <p:nvPr isPhoto="0" userDrawn="0"/>
        </p:nvSpPr>
        <p:spPr bwMode="auto">
          <a:xfrm>
            <a:off x="1962150" y="344995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物料</a:t>
            </a:r>
            <a:endParaRPr lang="zh-CN" sz="1400"/>
          </a:p>
        </p:txBody>
      </p:sp>
      <p:cxnSp>
        <p:nvCxnSpPr>
          <p:cNvPr id="16" name="肘形连接符 10" hidden="0"/>
          <p:cNvCxnSpPr>
            <a:cxnSpLocks/>
            <a:stCxn id="6" idx="3"/>
            <a:endCxn id="15" idx="1"/>
          </p:cNvCxnSpPr>
        </p:nvCxnSpPr>
        <p:spPr bwMode="auto">
          <a:xfrm>
            <a:off x="1293495" y="3077845"/>
            <a:ext cx="668655" cy="554990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1" hidden="0"/>
          <p:cNvSpPr/>
          <p:nvPr isPhoto="0" userDrawn="0"/>
        </p:nvSpPr>
        <p:spPr bwMode="auto">
          <a:xfrm>
            <a:off x="1962150" y="491299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一品多码</a:t>
            </a:r>
            <a:endParaRPr lang="zh-CN" sz="1400"/>
          </a:p>
        </p:txBody>
      </p:sp>
      <p:cxnSp>
        <p:nvCxnSpPr>
          <p:cNvPr id="18" name="肘形连接符 12" hidden="0"/>
          <p:cNvCxnSpPr>
            <a:cxnSpLocks/>
            <a:stCxn id="6" idx="3"/>
            <a:endCxn id="17" idx="1"/>
          </p:cNvCxnSpPr>
        </p:nvCxnSpPr>
        <p:spPr bwMode="auto">
          <a:xfrm>
            <a:off x="1293495" y="3077845"/>
            <a:ext cx="668655" cy="2018030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3" hidden="0"/>
          <p:cNvSpPr/>
          <p:nvPr isPhoto="0" userDrawn="0"/>
        </p:nvSpPr>
        <p:spPr bwMode="auto">
          <a:xfrm>
            <a:off x="3699510" y="280670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分割</a:t>
            </a:r>
            <a:endParaRPr lang="zh-CN" sz="1400"/>
          </a:p>
        </p:txBody>
      </p:sp>
      <p:sp>
        <p:nvSpPr>
          <p:cNvPr id="20" name="圆角矩形 14" hidden="0"/>
          <p:cNvSpPr/>
          <p:nvPr isPhoto="0" userDrawn="0"/>
        </p:nvSpPr>
        <p:spPr bwMode="auto">
          <a:xfrm>
            <a:off x="3699510" y="325945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转换</a:t>
            </a:r>
            <a:endParaRPr lang="zh-CN" sz="1400"/>
          </a:p>
        </p:txBody>
      </p:sp>
      <p:sp>
        <p:nvSpPr>
          <p:cNvPr id="21" name="圆角矩形 15" hidden="0"/>
          <p:cNvSpPr/>
          <p:nvPr isPhoto="0" userDrawn="0"/>
        </p:nvSpPr>
        <p:spPr bwMode="auto">
          <a:xfrm>
            <a:off x="3699510" y="372427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分解拆分</a:t>
            </a:r>
            <a:endParaRPr lang="zh-CN" sz="1400"/>
          </a:p>
        </p:txBody>
      </p:sp>
      <p:sp>
        <p:nvSpPr>
          <p:cNvPr id="22" name="圆角矩形 16" hidden="0"/>
          <p:cNvSpPr/>
          <p:nvPr isPhoto="0" userDrawn="0"/>
        </p:nvSpPr>
        <p:spPr bwMode="auto">
          <a:xfrm>
            <a:off x="3699510" y="417639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加工</a:t>
            </a:r>
            <a:endParaRPr lang="zh-CN" sz="1400"/>
          </a:p>
        </p:txBody>
      </p:sp>
      <p:cxnSp>
        <p:nvCxnSpPr>
          <p:cNvPr id="23" name="肘形连接符 25" hidden="0"/>
          <p:cNvCxnSpPr>
            <a:cxnSpLocks/>
          </p:cNvCxnSpPr>
        </p:nvCxnSpPr>
        <p:spPr bwMode="auto">
          <a:xfrm flipV="1">
            <a:off x="3224530" y="2927350"/>
            <a:ext cx="474980" cy="72263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肘形连接符 27" hidden="0"/>
          <p:cNvCxnSpPr>
            <a:cxnSpLocks/>
          </p:cNvCxnSpPr>
        </p:nvCxnSpPr>
        <p:spPr bwMode="auto">
          <a:xfrm flipV="1">
            <a:off x="3224530" y="3380105"/>
            <a:ext cx="474980" cy="26987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8" hidden="0"/>
          <p:cNvCxnSpPr>
            <a:cxnSpLocks/>
          </p:cNvCxnSpPr>
        </p:nvCxnSpPr>
        <p:spPr bwMode="auto">
          <a:xfrm>
            <a:off x="3224530" y="3649980"/>
            <a:ext cx="474980" cy="19494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9" hidden="0"/>
          <p:cNvCxnSpPr>
            <a:cxnSpLocks/>
          </p:cNvCxnSpPr>
        </p:nvCxnSpPr>
        <p:spPr bwMode="auto">
          <a:xfrm>
            <a:off x="3224530" y="3649980"/>
            <a:ext cx="474980" cy="64706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49" hidden="0"/>
          <p:cNvSpPr/>
          <p:nvPr isPhoto="0" userDrawn="0"/>
        </p:nvSpPr>
        <p:spPr bwMode="auto">
          <a:xfrm>
            <a:off x="5044440" y="796290"/>
            <a:ext cx="4308475" cy="371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维护商品编码与</a:t>
            </a:r>
            <a:r>
              <a:rPr lang="en-US" sz="1400"/>
              <a:t>PLU</a:t>
            </a:r>
            <a:r>
              <a:rPr lang="zh-CN" sz="1400"/>
              <a:t>商品编码对应关系</a:t>
            </a:r>
            <a:endParaRPr lang="zh-CN" sz="1400"/>
          </a:p>
        </p:txBody>
      </p:sp>
      <p:sp>
        <p:nvSpPr>
          <p:cNvPr id="28" name="矩形 91" hidden="0"/>
          <p:cNvSpPr/>
          <p:nvPr isPhoto="0" userDrawn="0"/>
        </p:nvSpPr>
        <p:spPr bwMode="auto">
          <a:xfrm>
            <a:off x="5044440" y="1249045"/>
            <a:ext cx="4308475" cy="371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门店商品维度维护</a:t>
            </a:r>
            <a:r>
              <a:rPr lang="en-US" sz="1400"/>
              <a:t>PLU</a:t>
            </a:r>
            <a:r>
              <a:rPr lang="zh-CN" sz="1400"/>
              <a:t>金额码</a:t>
            </a:r>
            <a:endParaRPr lang="zh-CN" sz="1400"/>
          </a:p>
        </p:txBody>
      </p:sp>
      <p:sp>
        <p:nvSpPr>
          <p:cNvPr id="29" name="矩形 92" hidden="0"/>
          <p:cNvSpPr/>
          <p:nvPr isPhoto="0" userDrawn="0"/>
        </p:nvSpPr>
        <p:spPr bwMode="auto">
          <a:xfrm>
            <a:off x="5044440" y="1717675"/>
            <a:ext cx="4308475" cy="371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大区商品维度维度商品</a:t>
            </a:r>
            <a:r>
              <a:rPr lang="en-US" sz="1400"/>
              <a:t>PLU</a:t>
            </a:r>
            <a:r>
              <a:rPr lang="zh-CN" sz="1400"/>
              <a:t>品名</a:t>
            </a:r>
            <a:endParaRPr lang="zh-CN" sz="1400"/>
          </a:p>
        </p:txBody>
      </p:sp>
      <p:sp>
        <p:nvSpPr>
          <p:cNvPr id="30" name="矩形 94" hidden="0"/>
          <p:cNvSpPr/>
          <p:nvPr isPhoto="0" userDrawn="0"/>
        </p:nvSpPr>
        <p:spPr bwMode="auto">
          <a:xfrm>
            <a:off x="5044440" y="2800350"/>
            <a:ext cx="4308475" cy="371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>
                <a:latin typeface="微软雅黑"/>
                <a:ea typeface="微软雅黑"/>
                <a:cs typeface="微软雅黑"/>
              </a:rPr>
              <a:t>商品母品与子品分割关系</a:t>
            </a:r>
            <a:endParaRPr lang="en-US" sz="1400"/>
          </a:p>
        </p:txBody>
      </p:sp>
      <p:sp>
        <p:nvSpPr>
          <p:cNvPr id="31" name="矩形 95" hidden="0"/>
          <p:cNvSpPr/>
          <p:nvPr isPhoto="0" userDrawn="0"/>
        </p:nvSpPr>
        <p:spPr bwMode="auto">
          <a:xfrm>
            <a:off x="5044440" y="3253105"/>
            <a:ext cx="4308475" cy="371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>
                <a:latin typeface="微软雅黑"/>
                <a:ea typeface="微软雅黑"/>
                <a:cs typeface="微软雅黑"/>
              </a:rPr>
              <a:t>商品母品与子品转换关系</a:t>
            </a:r>
            <a:endParaRPr lang="zh-CN" sz="1400"/>
          </a:p>
        </p:txBody>
      </p:sp>
      <p:sp>
        <p:nvSpPr>
          <p:cNvPr id="32" name="矩形 96" hidden="0"/>
          <p:cNvSpPr/>
          <p:nvPr isPhoto="0" userDrawn="0"/>
        </p:nvSpPr>
        <p:spPr bwMode="auto">
          <a:xfrm>
            <a:off x="5044440" y="3721735"/>
            <a:ext cx="4308475" cy="371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>
                <a:latin typeface="微软雅黑"/>
                <a:ea typeface="微软雅黑"/>
                <a:cs typeface="微软雅黑"/>
              </a:rPr>
              <a:t>维护商品分解拆分关系</a:t>
            </a:r>
            <a:endParaRPr lang="zh-CN" sz="140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3" name="矩形 97" hidden="0"/>
          <p:cNvSpPr/>
          <p:nvPr isPhoto="0" userDrawn="0"/>
        </p:nvSpPr>
        <p:spPr bwMode="auto">
          <a:xfrm>
            <a:off x="5044440" y="4170045"/>
            <a:ext cx="4308475" cy="3714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商品加工关系</a:t>
            </a:r>
            <a:endParaRPr lang="zh-CN" sz="1400"/>
          </a:p>
        </p:txBody>
      </p:sp>
      <p:sp>
        <p:nvSpPr>
          <p:cNvPr id="34" name="圆角矩形 1" hidden="0"/>
          <p:cNvSpPr/>
          <p:nvPr isPhoto="0" userDrawn="0"/>
        </p:nvSpPr>
        <p:spPr bwMode="auto">
          <a:xfrm>
            <a:off x="1962150" y="5374640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采销信息</a:t>
            </a:r>
            <a:endParaRPr lang="zh-CN" sz="1400"/>
          </a:p>
        </p:txBody>
      </p:sp>
      <p:sp>
        <p:nvSpPr>
          <p:cNvPr id="35" name="圆角矩形 2" hidden="0"/>
          <p:cNvSpPr/>
          <p:nvPr isPhoto="0" userDrawn="0"/>
        </p:nvSpPr>
        <p:spPr bwMode="auto">
          <a:xfrm>
            <a:off x="1962150" y="583628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zh-CN" sz="1400"/>
              <a:t>商品定位</a:t>
            </a:r>
            <a:endParaRPr lang="zh-CN" sz="1400"/>
          </a:p>
        </p:txBody>
      </p:sp>
      <p:sp>
        <p:nvSpPr>
          <p:cNvPr id="36" name="圆角矩形 20" hidden="0"/>
          <p:cNvSpPr/>
          <p:nvPr isPhoto="0" userDrawn="0"/>
        </p:nvSpPr>
        <p:spPr bwMode="auto">
          <a:xfrm>
            <a:off x="1962150" y="6275705"/>
            <a:ext cx="1262380" cy="365125"/>
          </a:xfrm>
          <a:prstGeom prst="roundRect">
            <a:avLst>
              <a:gd name="adj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>
              <a:defRPr/>
            </a:pPr>
            <a:r>
              <a:rPr lang="en-US" sz="1400"/>
              <a:t>...</a:t>
            </a:r>
            <a:endParaRPr lang="en-US" sz="1400"/>
          </a:p>
        </p:txBody>
      </p:sp>
      <p:cxnSp>
        <p:nvCxnSpPr>
          <p:cNvPr id="37" name="肘形连接符 21" hidden="0"/>
          <p:cNvCxnSpPr>
            <a:cxnSpLocks/>
            <a:stCxn id="6" idx="3"/>
            <a:endCxn id="34" idx="1"/>
          </p:cNvCxnSpPr>
        </p:nvCxnSpPr>
        <p:spPr bwMode="auto">
          <a:xfrm>
            <a:off x="1293495" y="3077845"/>
            <a:ext cx="668655" cy="2479675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22" hidden="0"/>
          <p:cNvCxnSpPr>
            <a:cxnSpLocks/>
            <a:stCxn id="6" idx="3"/>
            <a:endCxn id="35" idx="1"/>
          </p:cNvCxnSpPr>
        </p:nvCxnSpPr>
        <p:spPr bwMode="auto">
          <a:xfrm>
            <a:off x="1293495" y="3077845"/>
            <a:ext cx="668655" cy="2941320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肘形连接符 23" hidden="0"/>
          <p:cNvCxnSpPr>
            <a:cxnSpLocks/>
            <a:stCxn id="6" idx="3"/>
            <a:endCxn id="36" idx="1"/>
          </p:cNvCxnSpPr>
        </p:nvCxnSpPr>
        <p:spPr bwMode="auto">
          <a:xfrm>
            <a:off x="1293495" y="3077845"/>
            <a:ext cx="668655" cy="3380740"/>
          </a:xfrm>
          <a:prstGeom prst="bentConnector3">
            <a:avLst>
              <a:gd name="adj1" fmla="val 5004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图片 7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9352915" y="420370"/>
            <a:ext cx="2839720" cy="2327275"/>
          </a:xfrm>
          <a:prstGeom prst="rect">
            <a:avLst/>
          </a:prstGeom>
        </p:spPr>
      </p:pic>
      <p:sp>
        <p:nvSpPr>
          <p:cNvPr id="41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5044440" y="4788535"/>
            <a:ext cx="669988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defRPr/>
            </a:pPr>
            <a:r>
              <a:rPr lang="zh-CN" sz="1200"/>
              <a:t>产地: 福建宁德</a:t>
            </a:r>
            <a:endParaRPr lang="zh-CN" sz="1200"/>
          </a:p>
          <a:p>
            <a:pPr>
              <a:defRPr/>
            </a:pPr>
            <a:r>
              <a:rPr lang="zh-CN" sz="1200"/>
              <a:t>等级: 1级</a:t>
            </a:r>
            <a:endParaRPr lang="zh-CN" sz="1200"/>
          </a:p>
          <a:p>
            <a:pPr>
              <a:defRPr/>
            </a:pPr>
            <a:r>
              <a:rPr lang="zh-CN" sz="1200"/>
              <a:t>规格: 400g-500g</a:t>
            </a:r>
            <a:endParaRPr lang="zh-CN" sz="1200"/>
          </a:p>
          <a:p>
            <a:pPr>
              <a:defRPr/>
            </a:pPr>
            <a:r>
              <a:rPr lang="zh-CN" sz="1200"/>
              <a:t>商品形态: 鳞小，表皮呈金黄色伴随粘液</a:t>
            </a:r>
            <a:endParaRPr lang="zh-CN" sz="1200"/>
          </a:p>
          <a:p>
            <a:pPr>
              <a:defRPr/>
            </a:pPr>
            <a:r>
              <a:rPr lang="zh-CN" sz="1200"/>
              <a:t>存储要求: 冷藏0-5度</a:t>
            </a:r>
            <a:endParaRPr lang="zh-CN" sz="1200"/>
          </a:p>
          <a:p>
            <a:pPr>
              <a:defRPr/>
            </a:pPr>
            <a:r>
              <a:rPr lang="zh-CN" sz="1200"/>
              <a:t>收货标准描述: </a:t>
            </a:r>
            <a:r>
              <a:rPr lang="en-US" sz="1200"/>
              <a:t>1. </a:t>
            </a:r>
            <a:r>
              <a:rPr lang="zh-CN" sz="1200"/>
              <a:t>腮红、无脱、金黄色、无大肚、无時形、鱼身硬延、内质有弹性:</a:t>
            </a:r>
            <a:endParaRPr lang="zh-CN" sz="1200"/>
          </a:p>
          <a:p>
            <a:pPr>
              <a:defRPr/>
            </a:pPr>
            <a:r>
              <a:rPr lang="en-US" sz="1200"/>
              <a:t>	</a:t>
            </a:r>
            <a:r>
              <a:rPr lang="zh-CN" sz="1200"/>
              <a:t>2</a:t>
            </a:r>
            <a:r>
              <a:rPr lang="en-US" sz="1200"/>
              <a:t>. </a:t>
            </a:r>
            <a:r>
              <a:rPr lang="zh-CN" sz="1200"/>
              <a:t>箱盖包含产品生产日明、净重、规格:3</a:t>
            </a:r>
            <a:r>
              <a:rPr lang="en-US" sz="1200"/>
              <a:t>. </a:t>
            </a:r>
            <a:r>
              <a:rPr lang="zh-CN" sz="1200"/>
              <a:t>提供批次产品快检报。</a:t>
            </a:r>
            <a:endParaRPr lang="zh-CN" sz="1200"/>
          </a:p>
          <a:p>
            <a:pPr>
              <a:defRPr/>
            </a:pPr>
            <a:r>
              <a:rPr lang="zh-CN" sz="1200"/>
              <a:t>上下市周期: 全年</a:t>
            </a:r>
            <a:endParaRPr lang="zh-CN" sz="1200"/>
          </a:p>
          <a:p>
            <a:pPr>
              <a:defRPr/>
            </a:pPr>
            <a:r>
              <a:rPr lang="zh-CN" sz="1200"/>
              <a:t>商品定位</a:t>
            </a:r>
            <a:r>
              <a:rPr lang="en-US" sz="1200"/>
              <a:t>: </a:t>
            </a:r>
            <a:r>
              <a:rPr lang="zh-CN" sz="1200"/>
              <a:t>全国基础</a:t>
            </a:r>
            <a:endParaRPr lang="zh-CN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0"/>
            <a:ext cx="12192000" cy="6858000"/>
          </a:xfrm>
          <a:prstGeom prst="rect">
            <a:avLst/>
          </a:prstGeom>
        </p:spPr>
      </p:pic>
      <p:sp>
        <p:nvSpPr>
          <p:cNvPr id="5" name="MH_Text_1" hidden="0"/>
          <p:cNvSpPr/>
          <p:nvPr isPhoto="0" userDrawn="0"/>
        </p:nvSpPr>
        <p:spPr bwMode="auto">
          <a:xfrm>
            <a:off x="7179275" y="636270"/>
            <a:ext cx="4779010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商品基本属性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6" name="MH_Text_2" hidden="0"/>
          <p:cNvSpPr/>
          <p:nvPr isPhoto="0" userDrawn="0"/>
        </p:nvSpPr>
        <p:spPr bwMode="auto">
          <a:xfrm>
            <a:off x="7181180" y="1572260"/>
            <a:ext cx="4274820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accent1"/>
                </a:solidFill>
                <a:latin typeface="微软雅黑"/>
                <a:ea typeface="微软雅黑"/>
              </a:rPr>
              <a:t>商品域全景</a:t>
            </a:r>
            <a:endParaRPr lang="zh-CN" sz="2400">
              <a:solidFill>
                <a:schemeClr val="accent1"/>
              </a:solidFill>
              <a:latin typeface="微软雅黑"/>
              <a:ea typeface="微软雅黑"/>
            </a:endParaRPr>
          </a:p>
        </p:txBody>
      </p:sp>
      <p:sp>
        <p:nvSpPr>
          <p:cNvPr id="7" name="MH_Text_2" hidden="0"/>
          <p:cNvSpPr/>
          <p:nvPr isPhoto="0" userDrawn="0"/>
        </p:nvSpPr>
        <p:spPr bwMode="auto">
          <a:xfrm>
            <a:off x="7179275" y="3444240"/>
            <a:ext cx="3557905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latin typeface="微软雅黑"/>
                <a:ea typeface="微软雅黑"/>
              </a:rPr>
              <a:t>面临的问题 </a:t>
            </a:r>
            <a:r>
              <a:rPr lang="en-US" sz="2400">
                <a:latin typeface="微软雅黑"/>
                <a:ea typeface="微软雅黑"/>
              </a:rPr>
              <a:t>&amp; </a:t>
            </a:r>
            <a:r>
              <a:rPr lang="zh-CN" sz="2400">
                <a:latin typeface="微软雅黑"/>
                <a:ea typeface="微软雅黑"/>
              </a:rPr>
              <a:t>规划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8" name="MH_Text_2" hidden="0"/>
          <p:cNvSpPr/>
          <p:nvPr isPhoto="0" userDrawn="0"/>
        </p:nvSpPr>
        <p:spPr bwMode="auto">
          <a:xfrm>
            <a:off x="7179275" y="2508250"/>
            <a:ext cx="3557905" cy="36893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p>
            <a:pPr defTabSz="866775">
              <a:defRPr/>
            </a:pP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架构 </a:t>
            </a:r>
            <a:r>
              <a:rPr lang="en-US" sz="2400">
                <a:solidFill>
                  <a:schemeClr val="tx1"/>
                </a:solidFill>
                <a:latin typeface="微软雅黑"/>
                <a:ea typeface="微软雅黑"/>
              </a:rPr>
              <a:t>&amp; </a:t>
            </a:r>
            <a:r>
              <a:rPr lang="zh-CN" sz="2400">
                <a:solidFill>
                  <a:schemeClr val="tx1"/>
                </a:solidFill>
                <a:latin typeface="微软雅黑"/>
                <a:ea typeface="微软雅黑"/>
              </a:rPr>
              <a:t>核心链路</a:t>
            </a:r>
            <a:endParaRPr lang="zh-CN" sz="2400">
              <a:solidFill>
                <a:schemeClr val="tx1"/>
              </a:solidFill>
              <a:latin typeface="微软雅黑"/>
              <a:ea typeface="微软雅黑"/>
            </a:endParaRPr>
          </a:p>
        </p:txBody>
      </p:sp>
      <p:sp>
        <p:nvSpPr>
          <p:cNvPr id="9" name="文本框 7" hidden="0"/>
          <p:cNvSpPr>
            <a:spLocks noAdjustHandles="0" noChangeArrowheads="0"/>
          </p:cNvSpPr>
          <p:nvPr isPhoto="0" userDrawn="0"/>
        </p:nvSpPr>
        <p:spPr bwMode="auto">
          <a:xfrm>
            <a:off x="6195337" y="44315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01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0" name="文本框 8" hidden="0"/>
          <p:cNvSpPr>
            <a:spLocks noAdjustHandles="0" noChangeArrowheads="0"/>
          </p:cNvSpPr>
          <p:nvPr isPhoto="0" userDrawn="0"/>
        </p:nvSpPr>
        <p:spPr bwMode="auto">
          <a:xfrm>
            <a:off x="6195337" y="137914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02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1" name="文本框 15" hidden="0"/>
          <p:cNvSpPr>
            <a:spLocks noAdjustHandles="0" noChangeArrowheads="0"/>
          </p:cNvSpPr>
          <p:nvPr isPhoto="0" userDrawn="0"/>
        </p:nvSpPr>
        <p:spPr bwMode="auto">
          <a:xfrm>
            <a:off x="6195337" y="2317676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03</a:t>
            </a:r>
            <a:endParaRPr lang="zh-CN" sz="4800">
              <a:solidFill>
                <a:srgbClr val="00B0F0"/>
              </a:solidFill>
            </a:endParaRPr>
          </a:p>
        </p:txBody>
      </p:sp>
      <p:sp>
        <p:nvSpPr>
          <p:cNvPr id="12" name="文本框 25" hidden="0"/>
          <p:cNvSpPr>
            <a:spLocks noAdjustHandles="0" noChangeArrowheads="0"/>
          </p:cNvSpPr>
          <p:nvPr isPhoto="0" userDrawn="0"/>
        </p:nvSpPr>
        <p:spPr bwMode="auto">
          <a:xfrm>
            <a:off x="6195337" y="3250491"/>
            <a:ext cx="861060" cy="82994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en-US" sz="4800">
                <a:solidFill>
                  <a:srgbClr val="00B0F0"/>
                </a:solidFill>
              </a:rPr>
              <a:t>04</a:t>
            </a:r>
            <a:endParaRPr lang="zh-CN" sz="4800">
              <a:solidFill>
                <a:srgbClr val="00B0F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1630045" y="0"/>
            <a:ext cx="8931910" cy="6858000"/>
          </a:xfrm>
          <a:prstGeom prst="rect">
            <a:avLst/>
          </a:prstGeom>
        </p:spPr>
      </p:pic>
      <p:sp>
        <p:nvSpPr>
          <p:cNvPr id="5" name="文本框 5" hidden="0"/>
          <p:cNvSpPr>
            <a:spLocks noAdjustHandles="0" noChangeArrowheads="0"/>
          </p:cNvSpPr>
          <p:nvPr isPhoto="0" userDrawn="0"/>
        </p:nvSpPr>
        <p:spPr bwMode="auto">
          <a:xfrm>
            <a:off x="378460" y="278130"/>
            <a:ext cx="41148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defRPr/>
            </a:pPr>
            <a:r>
              <a:rPr lang="zh-CN"/>
              <a:t>商</a:t>
            </a:r>
            <a:endParaRPr lang="zh-CN"/>
          </a:p>
          <a:p>
            <a:pPr>
              <a:defRPr/>
            </a:pPr>
            <a:r>
              <a:rPr lang="zh-CN"/>
              <a:t>品</a:t>
            </a:r>
            <a:endParaRPr lang="zh-CN"/>
          </a:p>
          <a:p>
            <a:pPr>
              <a:defRPr/>
            </a:pPr>
            <a:r>
              <a:rPr lang="zh-CN"/>
              <a:t>域</a:t>
            </a:r>
            <a:endParaRPr lang="zh-CN"/>
          </a:p>
          <a:p>
            <a:pPr>
              <a:defRPr/>
            </a:pPr>
            <a:r>
              <a:rPr lang="zh-CN"/>
              <a:t>全</a:t>
            </a:r>
            <a:endParaRPr lang="zh-CN"/>
          </a:p>
          <a:p>
            <a:pPr>
              <a:defRPr/>
            </a:pPr>
            <a:r>
              <a:rPr lang="zh-CN"/>
              <a:t>景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bg1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5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600" y="39370"/>
            <a:ext cx="12192000" cy="6858000"/>
          </a:xfrm>
          <a:prstGeom prst="rect">
            <a:avLst/>
          </a:prstGeom>
        </p:spPr>
      </p:pic>
      <p:sp>
        <p:nvSpPr>
          <p:cNvPr id="5" name="矩形 4" hidden="0"/>
          <p:cNvSpPr>
            <a:spLocks noChangeArrowheads="1"/>
          </p:cNvSpPr>
          <p:nvPr isPhoto="0" userDrawn="0"/>
        </p:nvSpPr>
        <p:spPr bwMode="auto">
          <a:xfrm>
            <a:off x="8015990" y="1387213"/>
            <a:ext cx="1922696" cy="423924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 w="12700" algn="ctr">
            <a:noFill/>
            <a:round/>
          </a:ln>
        </p:spPr>
        <p:txBody>
          <a:bodyPr lIns="89424" tIns="46500" rIns="89424" bIns="46500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4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+mn-cs"/>
              </a:rPr>
              <a:t>商品推广销售</a:t>
            </a:r>
            <a:endParaRPr lang="zh-CN" sz="14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+mn-cs"/>
            </a:endParaRPr>
          </a:p>
        </p:txBody>
      </p:sp>
      <p:sp>
        <p:nvSpPr>
          <p:cNvPr id="6" name="标题 2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294549" y="235529"/>
            <a:ext cx="8373165" cy="367969"/>
          </a:xfrm>
        </p:spPr>
        <p:txBody>
          <a:bodyPr/>
          <a:lstStyle/>
          <a:p>
            <a:pPr>
              <a:defRPr/>
            </a:pPr>
            <a:r>
              <a:rPr lang="zh-CN" sz="2800"/>
              <a:t>商品生命周期</a:t>
            </a:r>
            <a:endParaRPr lang="zh-CN" sz="2800">
              <a:latin typeface="Microsoft YaHei"/>
              <a:ea typeface="Microsoft YaHei"/>
            </a:endParaRPr>
          </a:p>
        </p:txBody>
      </p:sp>
      <p:sp>
        <p:nvSpPr>
          <p:cNvPr id="7" name="矩形 5" hidden="0"/>
          <p:cNvSpPr>
            <a:spLocks noChangeArrowheads="1"/>
          </p:cNvSpPr>
          <p:nvPr isPhoto="0" userDrawn="0"/>
        </p:nvSpPr>
        <p:spPr bwMode="auto">
          <a:xfrm>
            <a:off x="4433471" y="1379898"/>
            <a:ext cx="1789231" cy="423737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 w="12700" algn="ctr">
            <a:noFill/>
            <a:round/>
          </a:ln>
        </p:spPr>
        <p:txBody>
          <a:bodyPr lIns="89424" tIns="46500" rIns="89424" bIns="46500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4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新品试销迭代</a:t>
            </a:r>
            <a:endParaRPr lang="zh-CN" sz="14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8" name="矩形 4" hidden="0"/>
          <p:cNvSpPr>
            <a:spLocks noChangeArrowheads="1"/>
          </p:cNvSpPr>
          <p:nvPr isPhoto="0" userDrawn="0"/>
        </p:nvSpPr>
        <p:spPr bwMode="auto">
          <a:xfrm>
            <a:off x="2265747" y="1375127"/>
            <a:ext cx="2115809" cy="4248609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12700" algn="ctr">
            <a:noFill/>
            <a:round/>
          </a:ln>
        </p:spPr>
        <p:txBody>
          <a:bodyPr lIns="89424" tIns="46500" rIns="89424" bIns="46500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4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商品开发及评审</a:t>
            </a:r>
            <a:endParaRPr lang="zh-CN" sz="14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9" name="矩形 6" hidden="0"/>
          <p:cNvSpPr>
            <a:spLocks noChangeArrowheads="1"/>
          </p:cNvSpPr>
          <p:nvPr isPhoto="0" userDrawn="0"/>
        </p:nvSpPr>
        <p:spPr bwMode="auto">
          <a:xfrm>
            <a:off x="982805" y="1374370"/>
            <a:ext cx="1240923" cy="423737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 w="12700" algn="ctr">
            <a:noFill/>
            <a:round/>
          </a:ln>
        </p:spPr>
        <p:txBody>
          <a:bodyPr lIns="89424" tIns="46500" rIns="89424" bIns="46500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4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品类规划</a:t>
            </a:r>
            <a:endParaRPr lang="zh-CN" sz="14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10" name="矩形 4" hidden="0"/>
          <p:cNvSpPr>
            <a:spLocks noChangeArrowheads="1"/>
          </p:cNvSpPr>
          <p:nvPr isPhoto="0" userDrawn="0"/>
        </p:nvSpPr>
        <p:spPr bwMode="auto">
          <a:xfrm>
            <a:off x="6267083" y="1392839"/>
            <a:ext cx="1696680" cy="4239246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12700" algn="ctr">
            <a:noFill/>
            <a:round/>
          </a:ln>
        </p:spPr>
        <p:txBody>
          <a:bodyPr lIns="89424" tIns="46500" rIns="89424" bIns="46500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4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新品绩效评估</a:t>
            </a:r>
            <a:endParaRPr lang="zh-CN" sz="14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11" name="Line 3" hidden="0"/>
          <p:cNvSpPr>
            <a:spLocks noChangeShapeType="1"/>
          </p:cNvSpPr>
          <p:nvPr isPhoto="0" userDrawn="0"/>
        </p:nvSpPr>
        <p:spPr bwMode="auto">
          <a:xfrm flipV="1">
            <a:off x="4096573" y="2436178"/>
            <a:ext cx="0" cy="672105"/>
          </a:xfrm>
          <a:prstGeom prst="line">
            <a:avLst/>
          </a:prstGeom>
          <a:noFill/>
          <a:ln w="25400">
            <a:noFill/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12" name="Line 4" hidden="0"/>
          <p:cNvSpPr>
            <a:spLocks noChangeShapeType="1"/>
          </p:cNvSpPr>
          <p:nvPr isPhoto="0" userDrawn="0"/>
        </p:nvSpPr>
        <p:spPr bwMode="auto">
          <a:xfrm flipV="1">
            <a:off x="4609086" y="2490908"/>
            <a:ext cx="0" cy="567020"/>
          </a:xfrm>
          <a:prstGeom prst="line">
            <a:avLst/>
          </a:prstGeom>
          <a:noFill/>
          <a:ln w="25400">
            <a:noFill/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13" name="AutoShape 10" hidden="0"/>
          <p:cNvSpPr>
            <a:spLocks noChangeArrowheads="1"/>
          </p:cNvSpPr>
          <p:nvPr isPhoto="0" userDrawn="0"/>
        </p:nvSpPr>
        <p:spPr bwMode="auto">
          <a:xfrm>
            <a:off x="982805" y="1777209"/>
            <a:ext cx="10790696" cy="1280721"/>
          </a:xfrm>
          <a:prstGeom prst="roundRect">
            <a:avLst>
              <a:gd name="adj" fmla="val 3944"/>
            </a:avLst>
          </a:prstGeom>
          <a:solidFill>
            <a:schemeClr val="accent6">
              <a:lumMod val="75000"/>
              <a:alpha val="20000"/>
            </a:schemeClr>
          </a:solidFill>
          <a:ln w="6350" algn="ctr">
            <a:solidFill>
              <a:srgbClr val="808080"/>
            </a:solidFill>
            <a:round/>
          </a:ln>
        </p:spPr>
        <p:txBody>
          <a:bodyPr vert="eaVert" lIns="17885" tIns="46500" rIns="17885" bIns="46500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ja-JP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14" name="AutoShape 27" hidden="0"/>
          <p:cNvSpPr>
            <a:spLocks noChangeArrowheads="1"/>
          </p:cNvSpPr>
          <p:nvPr isPhoto="0" userDrawn="0"/>
        </p:nvSpPr>
        <p:spPr bwMode="auto">
          <a:xfrm>
            <a:off x="996461" y="3568634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品类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商品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结构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15" name="AutoShape 28" hidden="0"/>
          <p:cNvSpPr>
            <a:spLocks noChangeArrowheads="1"/>
          </p:cNvSpPr>
          <p:nvPr isPhoto="0" userDrawn="0"/>
        </p:nvSpPr>
        <p:spPr bwMode="auto">
          <a:xfrm>
            <a:off x="2222884" y="3568634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寻源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洽谈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16" name="Rectangle 25" hidden="0"/>
          <p:cNvSpPr>
            <a:spLocks noChangeArrowheads="1"/>
          </p:cNvSpPr>
          <p:nvPr isPhoto="0" userDrawn="0"/>
        </p:nvSpPr>
        <p:spPr bwMode="auto">
          <a:xfrm>
            <a:off x="4412381" y="2154604"/>
            <a:ext cx="3536632" cy="5164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algn="ctr">
            <a:solidFill>
              <a:srgbClr val="808080"/>
            </a:solidFill>
            <a:miter lim="800000"/>
          </a:ln>
        </p:spPr>
        <p:txBody>
          <a:bodyPr wrap="none" anchor="ctr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新品试销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17" name="矩形 42" hidden="0"/>
          <p:cNvSpPr/>
          <p:nvPr isPhoto="0" userDrawn="0"/>
        </p:nvSpPr>
        <p:spPr bwMode="auto">
          <a:xfrm>
            <a:off x="294640" y="1235710"/>
            <a:ext cx="11658600" cy="5210809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  <a:miter lim="800000"/>
          </a:ln>
        </p:spPr>
        <p:txBody>
          <a:bodyPr rtlCol="0" anchor="t">
            <a:noAutofit/>
          </a:bodyPr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Tx/>
              <a:buFontTx/>
              <a:buNone/>
              <a:defRPr/>
            </a:pPr>
            <a:endParaRPr lang="zh-CN" sz="1200" b="0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+mn-cs"/>
            </a:endParaRPr>
          </a:p>
        </p:txBody>
      </p:sp>
      <p:sp>
        <p:nvSpPr>
          <p:cNvPr id="18" name="圆角矩形 2" hidden="0"/>
          <p:cNvSpPr/>
          <p:nvPr isPhoto="0" userDrawn="0"/>
        </p:nvSpPr>
        <p:spPr bwMode="auto">
          <a:xfrm rot="16199998">
            <a:off x="-233680" y="2031365"/>
            <a:ext cx="1743710" cy="42735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sz="1200" b="1" i="0" u="none" strike="noStrike" cap="none" spc="0">
              <a:ln>
                <a:noFill/>
              </a:ln>
              <a:solidFill>
                <a:prstClr val="white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white"/>
                </a:solidFill>
                <a:latin typeface="Microsoft YaHei"/>
                <a:ea typeface="Microsoft YaHei"/>
                <a:cs typeface="微软雅黑"/>
              </a:rPr>
              <a:t>商品生命周期阶段</a:t>
            </a:r>
            <a:endParaRPr lang="en-US" sz="1200" b="1" i="0" u="none" strike="noStrike" cap="none" spc="0">
              <a:ln>
                <a:noFill/>
              </a:ln>
              <a:solidFill>
                <a:prstClr val="white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19" name="圆角矩形 56" hidden="0"/>
          <p:cNvSpPr/>
          <p:nvPr isPhoto="0" userDrawn="0"/>
        </p:nvSpPr>
        <p:spPr bwMode="auto">
          <a:xfrm rot="16199998">
            <a:off x="-312287" y="4238095"/>
            <a:ext cx="1886055" cy="412134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white"/>
                </a:solidFill>
                <a:latin typeface="Microsoft YaHei"/>
                <a:ea typeface="Microsoft YaHei"/>
                <a:cs typeface="微软雅黑"/>
              </a:rPr>
              <a:t>商品过程管理</a:t>
            </a:r>
            <a:endParaRPr lang="zh-CN" sz="1200" b="1" i="0" u="none" strike="noStrike" cap="none" spc="0">
              <a:ln>
                <a:noFill/>
              </a:ln>
              <a:solidFill>
                <a:prstClr val="white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20" name="Rectangle 25" hidden="0"/>
          <p:cNvSpPr>
            <a:spLocks noChangeArrowheads="1"/>
          </p:cNvSpPr>
          <p:nvPr isPhoto="0" userDrawn="0"/>
        </p:nvSpPr>
        <p:spPr bwMode="auto">
          <a:xfrm>
            <a:off x="8035252" y="2154604"/>
            <a:ext cx="1903434" cy="5164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algn="ctr">
            <a:solidFill>
              <a:srgbClr val="808080"/>
            </a:solidFill>
            <a:miter lim="800000"/>
          </a:ln>
        </p:spPr>
        <p:txBody>
          <a:bodyPr wrap="none" anchor="ctr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正常商品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21" name="AutoShape 22" hidden="0"/>
          <p:cNvSpPr>
            <a:spLocks noChangeArrowheads="1"/>
          </p:cNvSpPr>
          <p:nvPr isPhoto="0" userDrawn="0"/>
        </p:nvSpPr>
        <p:spPr bwMode="auto">
          <a:xfrm>
            <a:off x="2715533" y="5191608"/>
            <a:ext cx="1258923" cy="304922"/>
          </a:xfrm>
          <a:prstGeom prst="roundRect">
            <a:avLst>
              <a:gd name="adj" fmla="val 16667"/>
            </a:avLst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/>
                <a:ea typeface="宋体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ea typeface="宋体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5pPr>
            <a:lvl6pPr marL="25146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6pPr>
            <a:lvl7pPr marL="29718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7pPr>
            <a:lvl8pPr marL="34290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8pPr>
            <a:lvl9pPr marL="38862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9pPr>
          </a:lstStyle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+mn-cs"/>
              </a:rPr>
              <a:t>商品开发评审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+mn-cs"/>
            </a:endParaRPr>
          </a:p>
        </p:txBody>
      </p:sp>
      <p:sp>
        <p:nvSpPr>
          <p:cNvPr id="22" name="AutoShape 28" hidden="0"/>
          <p:cNvSpPr>
            <a:spLocks noChangeArrowheads="1"/>
          </p:cNvSpPr>
          <p:nvPr isPhoto="0" userDrawn="0"/>
        </p:nvSpPr>
        <p:spPr bwMode="auto">
          <a:xfrm>
            <a:off x="1423183" y="3568634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品类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角色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定位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23" name="AutoShape 22" hidden="0"/>
          <p:cNvSpPr>
            <a:spLocks noChangeArrowheads="1"/>
          </p:cNvSpPr>
          <p:nvPr isPhoto="0" userDrawn="0"/>
        </p:nvSpPr>
        <p:spPr bwMode="auto">
          <a:xfrm>
            <a:off x="6523407" y="5194148"/>
            <a:ext cx="991925" cy="305406"/>
          </a:xfrm>
          <a:prstGeom prst="roundRect">
            <a:avLst>
              <a:gd name="adj" fmla="val 16667"/>
            </a:avLst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/>
                <a:ea typeface="宋体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ea typeface="宋体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5pPr>
            <a:lvl6pPr marL="25146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6pPr>
            <a:lvl7pPr marL="29718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7pPr>
            <a:lvl8pPr marL="34290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8pPr>
            <a:lvl9pPr marL="38862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9pPr>
          </a:lstStyle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+mn-cs"/>
              </a:rPr>
              <a:t>试销评估</a:t>
            </a:r>
            <a:endParaRPr lang="zh-CN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+mn-cs"/>
            </a:endParaRPr>
          </a:p>
        </p:txBody>
      </p:sp>
      <p:sp>
        <p:nvSpPr>
          <p:cNvPr id="24" name="AutoShape 27" hidden="0"/>
          <p:cNvSpPr>
            <a:spLocks noChangeArrowheads="1"/>
          </p:cNvSpPr>
          <p:nvPr isPhoto="0" userDrawn="0"/>
        </p:nvSpPr>
        <p:spPr bwMode="auto">
          <a:xfrm>
            <a:off x="3881646" y="3568634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</a:rPr>
              <a:t>商品</a:t>
            </a:r>
            <a:endParaRPr lang="zh-CN" sz="1200" b="1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</a:endParaRPr>
          </a:p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</a:rPr>
              <a:t>建档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25" name="AutoShape 27" hidden="0"/>
          <p:cNvSpPr>
            <a:spLocks noChangeArrowheads="1"/>
          </p:cNvSpPr>
          <p:nvPr isPhoto="0" userDrawn="0"/>
        </p:nvSpPr>
        <p:spPr bwMode="auto">
          <a:xfrm>
            <a:off x="2637574" y="3568634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样品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检测</a:t>
            </a:r>
            <a:endParaRPr lang="zh-CN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26" name="AutoShape 28" hidden="0"/>
          <p:cNvSpPr>
            <a:spLocks noChangeArrowheads="1"/>
          </p:cNvSpPr>
          <p:nvPr isPhoto="0" userDrawn="0"/>
        </p:nvSpPr>
        <p:spPr bwMode="auto">
          <a:xfrm>
            <a:off x="3454923" y="3568634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商品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盲测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评估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27" name="AutoShape 28" hidden="0"/>
          <p:cNvSpPr>
            <a:spLocks noChangeArrowheads="1"/>
          </p:cNvSpPr>
          <p:nvPr isPhoto="0" userDrawn="0"/>
        </p:nvSpPr>
        <p:spPr bwMode="auto">
          <a:xfrm>
            <a:off x="3028201" y="3568634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厂商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考察</a:t>
            </a:r>
            <a:endParaRPr lang="zh-CN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28" name="圆角矩形 62" hidden="0"/>
          <p:cNvSpPr/>
          <p:nvPr isPhoto="0" userDrawn="0"/>
        </p:nvSpPr>
        <p:spPr bwMode="auto">
          <a:xfrm>
            <a:off x="1033145" y="1905000"/>
            <a:ext cx="10711180" cy="1146810"/>
          </a:xfrm>
          <a:prstGeom prst="roundRect">
            <a:avLst>
              <a:gd name="adj" fmla="val 16667"/>
            </a:avLst>
          </a:prstGeom>
          <a:noFill/>
          <a:ln w="28575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600" b="1" i="0" u="none" strike="noStrike" cap="none" spc="0">
                <a:ln>
                  <a:noFill/>
                </a:ln>
                <a:solidFill>
                  <a:schemeClr val="tx1"/>
                </a:solidFill>
                <a:latin typeface="Microsoft YaHei"/>
                <a:ea typeface="Microsoft YaHei"/>
                <a:cs typeface="+mn-cs"/>
              </a:rPr>
              <a:t>商品生命周期流程</a:t>
            </a:r>
            <a:endParaRPr lang="zh-CN" sz="1600" b="1" i="0" u="none" strike="noStrike" cap="none" spc="0">
              <a:ln>
                <a:noFill/>
              </a:ln>
              <a:solidFill>
                <a:schemeClr val="tx1"/>
              </a:solidFill>
              <a:latin typeface="Microsoft YaHei"/>
              <a:ea typeface="Microsoft YaHei"/>
              <a:cs typeface="+mn-cs"/>
            </a:endParaRPr>
          </a:p>
        </p:txBody>
      </p:sp>
      <p:sp>
        <p:nvSpPr>
          <p:cNvPr id="29" name="Rectangle 25" hidden="0"/>
          <p:cNvSpPr>
            <a:spLocks noChangeArrowheads="1"/>
          </p:cNvSpPr>
          <p:nvPr isPhoto="0" userDrawn="0"/>
        </p:nvSpPr>
        <p:spPr bwMode="auto">
          <a:xfrm>
            <a:off x="1100281" y="2154604"/>
            <a:ext cx="1063616" cy="5164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algn="ctr">
            <a:solidFill>
              <a:srgbClr val="808080"/>
            </a:solidFill>
            <a:miter lim="800000"/>
          </a:ln>
        </p:spPr>
        <p:txBody>
          <a:bodyPr wrap="none" anchor="ctr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项目立项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0" name="矩形 4" hidden="0"/>
          <p:cNvSpPr>
            <a:spLocks noChangeArrowheads="1"/>
          </p:cNvSpPr>
          <p:nvPr isPhoto="0" userDrawn="0"/>
        </p:nvSpPr>
        <p:spPr bwMode="auto">
          <a:xfrm>
            <a:off x="9957948" y="1387247"/>
            <a:ext cx="1833847" cy="4239246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12700" algn="ctr">
            <a:noFill/>
            <a:round/>
          </a:ln>
        </p:spPr>
        <p:txBody>
          <a:bodyPr lIns="89424" tIns="46500" rIns="89424" bIns="46500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4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商品汰换</a:t>
            </a:r>
            <a:endParaRPr lang="zh-CN" sz="14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1" name="Rectangle 25" hidden="0"/>
          <p:cNvSpPr>
            <a:spLocks noChangeArrowheads="1"/>
          </p:cNvSpPr>
          <p:nvPr isPhoto="0" userDrawn="0"/>
        </p:nvSpPr>
        <p:spPr bwMode="auto">
          <a:xfrm>
            <a:off x="2298657" y="2154604"/>
            <a:ext cx="2093217" cy="5164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algn="ctr">
            <a:solidFill>
              <a:srgbClr val="808080"/>
            </a:solidFill>
            <a:miter lim="800000"/>
          </a:ln>
        </p:spPr>
        <p:txBody>
          <a:bodyPr wrap="none" anchor="ctr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新品技术评审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2" name="Rectangle 25" hidden="0"/>
          <p:cNvSpPr>
            <a:spLocks noChangeArrowheads="1"/>
          </p:cNvSpPr>
          <p:nvPr isPhoto="0" userDrawn="0"/>
        </p:nvSpPr>
        <p:spPr bwMode="auto">
          <a:xfrm>
            <a:off x="9985181" y="2154066"/>
            <a:ext cx="1714174" cy="5164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algn="ctr">
            <a:solidFill>
              <a:srgbClr val="808080"/>
            </a:solidFill>
            <a:miter lim="800000"/>
          </a:ln>
        </p:spPr>
        <p:txBody>
          <a:bodyPr wrap="none" anchor="ctr"/>
          <a:lstStyle/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商品淘汰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3" name="AutoShape 27" hidden="0"/>
          <p:cNvSpPr>
            <a:spLocks noChangeArrowheads="1"/>
          </p:cNvSpPr>
          <p:nvPr isPhoto="0" userDrawn="0"/>
        </p:nvSpPr>
        <p:spPr bwMode="auto">
          <a:xfrm>
            <a:off x="5640604" y="3587793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日常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补货</a:t>
            </a:r>
            <a:endParaRPr lang="zh-CN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4" name="AutoShape 27" hidden="0"/>
          <p:cNvSpPr>
            <a:spLocks noChangeArrowheads="1"/>
          </p:cNvSpPr>
          <p:nvPr isPhoto="0" userDrawn="0"/>
        </p:nvSpPr>
        <p:spPr bwMode="auto">
          <a:xfrm>
            <a:off x="4360437" y="3587793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新品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营销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策划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5" name="AutoShape 28" hidden="0"/>
          <p:cNvSpPr>
            <a:spLocks noChangeArrowheads="1"/>
          </p:cNvSpPr>
          <p:nvPr isPhoto="0" userDrawn="0"/>
        </p:nvSpPr>
        <p:spPr bwMode="auto">
          <a:xfrm>
            <a:off x="5213881" y="3587793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试销</a:t>
            </a:r>
            <a:br>
              <a:rPr lang="en-US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</a:b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推广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6" name="AutoShape 28" hidden="0"/>
          <p:cNvSpPr>
            <a:spLocks noChangeArrowheads="1"/>
          </p:cNvSpPr>
          <p:nvPr isPhoto="0" userDrawn="0"/>
        </p:nvSpPr>
        <p:spPr bwMode="auto">
          <a:xfrm>
            <a:off x="4787159" y="3587793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首批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订货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7" name="AutoShape 28" hidden="0"/>
          <p:cNvSpPr>
            <a:spLocks noChangeArrowheads="1"/>
          </p:cNvSpPr>
          <p:nvPr isPhoto="0" userDrawn="0"/>
        </p:nvSpPr>
        <p:spPr bwMode="auto">
          <a:xfrm>
            <a:off x="1832479" y="3568634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箱子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数管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控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8" name="AutoShape 27" hidden="0"/>
          <p:cNvSpPr>
            <a:spLocks noChangeArrowheads="1"/>
          </p:cNvSpPr>
          <p:nvPr isPhoto="0" userDrawn="0"/>
        </p:nvSpPr>
        <p:spPr bwMode="auto">
          <a:xfrm>
            <a:off x="7086271" y="3591929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门店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新品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日常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微软雅黑"/>
              </a:rPr>
              <a:t>补货</a:t>
            </a:r>
            <a:endParaRPr lang="zh-CN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39" name="AutoShape 28" hidden="0"/>
          <p:cNvSpPr>
            <a:spLocks noChangeArrowheads="1"/>
          </p:cNvSpPr>
          <p:nvPr isPhoto="0" userDrawn="0"/>
        </p:nvSpPr>
        <p:spPr bwMode="auto">
          <a:xfrm>
            <a:off x="6659548" y="3591929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新品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绩效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结果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40" name="AutoShape 28" hidden="0"/>
          <p:cNvSpPr>
            <a:spLocks noChangeArrowheads="1"/>
          </p:cNvSpPr>
          <p:nvPr isPhoto="0" userDrawn="0"/>
        </p:nvSpPr>
        <p:spPr bwMode="auto">
          <a:xfrm>
            <a:off x="6232826" y="3591929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新品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绩效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指标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41" name="AutoShape 27" hidden="0"/>
          <p:cNvSpPr>
            <a:spLocks noChangeArrowheads="1"/>
          </p:cNvSpPr>
          <p:nvPr isPhoto="0" userDrawn="0"/>
        </p:nvSpPr>
        <p:spPr bwMode="auto">
          <a:xfrm>
            <a:off x="7515041" y="3588986"/>
            <a:ext cx="495375" cy="1355369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新品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淘汰</a:t>
            </a:r>
            <a:endParaRPr lang="en-US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清场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42" name="AutoShape 27" hidden="0"/>
          <p:cNvSpPr>
            <a:spLocks noChangeArrowheads="1"/>
          </p:cNvSpPr>
          <p:nvPr isPhoto="0" userDrawn="0"/>
        </p:nvSpPr>
        <p:spPr bwMode="auto">
          <a:xfrm>
            <a:off x="8035289" y="3592195"/>
            <a:ext cx="508000" cy="1355090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商品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状态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调整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43" name="AutoShape 27" hidden="0"/>
          <p:cNvSpPr>
            <a:spLocks noChangeArrowheads="1"/>
          </p:cNvSpPr>
          <p:nvPr isPhoto="0" userDrawn="0"/>
        </p:nvSpPr>
        <p:spPr bwMode="auto">
          <a:xfrm>
            <a:off x="8467090" y="3594100"/>
            <a:ext cx="518160" cy="1355090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商品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转档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44" name="AutoShape 27" hidden="0"/>
          <p:cNvSpPr>
            <a:spLocks noChangeArrowheads="1"/>
          </p:cNvSpPr>
          <p:nvPr isPhoto="0" userDrawn="0"/>
        </p:nvSpPr>
        <p:spPr bwMode="auto">
          <a:xfrm>
            <a:off x="8901430" y="3594100"/>
            <a:ext cx="518160" cy="1355090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物流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模式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修改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45" name="AutoShape 27" hidden="0"/>
          <p:cNvSpPr>
            <a:spLocks noChangeArrowheads="1"/>
          </p:cNvSpPr>
          <p:nvPr isPhoto="0" userDrawn="0"/>
        </p:nvSpPr>
        <p:spPr bwMode="auto">
          <a:xfrm>
            <a:off x="9343390" y="3594100"/>
            <a:ext cx="518160" cy="1355090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绩效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评估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46" name="AutoShape 27" hidden="0"/>
          <p:cNvSpPr>
            <a:spLocks noChangeArrowheads="1"/>
          </p:cNvSpPr>
          <p:nvPr isPhoto="0" userDrawn="0"/>
        </p:nvSpPr>
        <p:spPr bwMode="auto">
          <a:xfrm>
            <a:off x="10106025" y="3594100"/>
            <a:ext cx="518160" cy="1355090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商品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汰换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规则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47" name="AutoShape 27" hidden="0"/>
          <p:cNvSpPr>
            <a:spLocks noChangeArrowheads="1"/>
          </p:cNvSpPr>
          <p:nvPr isPhoto="0" userDrawn="0"/>
        </p:nvSpPr>
        <p:spPr bwMode="auto">
          <a:xfrm>
            <a:off x="10615295" y="3594100"/>
            <a:ext cx="518160" cy="1355090"/>
          </a:xfrm>
          <a:prstGeom prst="chevron">
            <a:avLst>
              <a:gd name="adj" fmla="val 25000"/>
            </a:avLst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/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商品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淘汰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  <a:p>
            <a:pPr marL="0" marR="0" lvl="0" indent="0" algn="l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rgbClr val="FF0000"/>
                </a:solidFill>
                <a:latin typeface="Microsoft YaHei"/>
                <a:ea typeface="Microsoft YaHei"/>
                <a:cs typeface="微软雅黑"/>
              </a:rPr>
              <a:t>退出</a:t>
            </a:r>
            <a:endParaRPr lang="zh-CN" sz="1200" b="1" i="0" u="none" strike="noStrike" cap="none" spc="0">
              <a:ln>
                <a:noFill/>
              </a:ln>
              <a:solidFill>
                <a:srgbClr val="FF0000"/>
              </a:solidFill>
              <a:latin typeface="Microsoft YaHei"/>
              <a:ea typeface="Microsoft YaHei"/>
              <a:cs typeface="微软雅黑"/>
            </a:endParaRPr>
          </a:p>
        </p:txBody>
      </p:sp>
      <p:sp>
        <p:nvSpPr>
          <p:cNvPr id="48" name="AutoShape 22" hidden="0"/>
          <p:cNvSpPr>
            <a:spLocks noChangeArrowheads="1"/>
          </p:cNvSpPr>
          <p:nvPr isPhoto="0" userDrawn="0"/>
        </p:nvSpPr>
        <p:spPr bwMode="auto">
          <a:xfrm>
            <a:off x="4691380" y="5191760"/>
            <a:ext cx="1259205" cy="307410"/>
          </a:xfrm>
          <a:prstGeom prst="roundRect">
            <a:avLst>
              <a:gd name="adj" fmla="val 16667"/>
            </a:avLst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/>
                <a:ea typeface="宋体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ea typeface="宋体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5pPr>
            <a:lvl6pPr marL="25146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6pPr>
            <a:lvl7pPr marL="29718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7pPr>
            <a:lvl8pPr marL="34290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8pPr>
            <a:lvl9pPr marL="38862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9pPr>
          </a:lstStyle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schemeClr val="tx1"/>
                </a:solidFill>
                <a:latin typeface="Microsoft YaHei"/>
                <a:ea typeface="Microsoft YaHei"/>
                <a:cs typeface="+mn-cs"/>
              </a:rPr>
              <a:t>商品补货</a:t>
            </a:r>
            <a:r>
              <a:rPr lang="en-US" sz="1200" b="1" i="0" u="none" strike="noStrike" cap="none" spc="0">
                <a:ln>
                  <a:noFill/>
                </a:ln>
                <a:solidFill>
                  <a:schemeClr val="tx1"/>
                </a:solidFill>
                <a:latin typeface="Microsoft YaHei"/>
                <a:ea typeface="Microsoft YaHei"/>
                <a:cs typeface="+mn-cs"/>
              </a:rPr>
              <a:t>/</a:t>
            </a:r>
            <a:r>
              <a:rPr lang="zh-CN" sz="1200" b="1" i="0" u="none" strike="noStrike" cap="none" spc="0">
                <a:ln>
                  <a:noFill/>
                </a:ln>
                <a:solidFill>
                  <a:schemeClr val="tx1"/>
                </a:solidFill>
                <a:latin typeface="Microsoft YaHei"/>
                <a:ea typeface="Microsoft YaHei"/>
                <a:cs typeface="+mn-cs"/>
              </a:rPr>
              <a:t>销售</a:t>
            </a:r>
            <a:endParaRPr lang="zh-CN" sz="1200" b="1" i="0" u="none" strike="noStrike" cap="none" spc="0">
              <a:ln>
                <a:noFill/>
              </a:ln>
              <a:solidFill>
                <a:schemeClr val="tx1"/>
              </a:solidFill>
              <a:latin typeface="Microsoft YaHei"/>
              <a:ea typeface="Microsoft YaHei"/>
              <a:cs typeface="+mn-cs"/>
            </a:endParaRPr>
          </a:p>
        </p:txBody>
      </p:sp>
      <p:sp>
        <p:nvSpPr>
          <p:cNvPr id="49" name="AutoShape 22" hidden="0"/>
          <p:cNvSpPr>
            <a:spLocks noChangeArrowheads="1"/>
          </p:cNvSpPr>
          <p:nvPr isPhoto="0" userDrawn="0"/>
        </p:nvSpPr>
        <p:spPr bwMode="auto">
          <a:xfrm>
            <a:off x="1113207" y="5191608"/>
            <a:ext cx="991925" cy="304922"/>
          </a:xfrm>
          <a:prstGeom prst="roundRect">
            <a:avLst>
              <a:gd name="adj" fmla="val 16667"/>
            </a:avLst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/>
                <a:ea typeface="宋体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ea typeface="宋体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5pPr>
            <a:lvl6pPr marL="25146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6pPr>
            <a:lvl7pPr marL="29718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7pPr>
            <a:lvl8pPr marL="34290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8pPr>
            <a:lvl9pPr marL="38862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9pPr>
          </a:lstStyle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+mn-cs"/>
              </a:rPr>
              <a:t>商品结构</a:t>
            </a:r>
            <a:endParaRPr lang="en-US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+mn-cs"/>
            </a:endParaRPr>
          </a:p>
        </p:txBody>
      </p:sp>
      <p:sp>
        <p:nvSpPr>
          <p:cNvPr id="50" name="AutoShape 22" hidden="0"/>
          <p:cNvSpPr>
            <a:spLocks noChangeArrowheads="1"/>
          </p:cNvSpPr>
          <p:nvPr isPhoto="0" userDrawn="0"/>
        </p:nvSpPr>
        <p:spPr bwMode="auto">
          <a:xfrm>
            <a:off x="8230235" y="5194935"/>
            <a:ext cx="1258570" cy="305406"/>
          </a:xfrm>
          <a:prstGeom prst="roundRect">
            <a:avLst>
              <a:gd name="adj" fmla="val 16667"/>
            </a:avLst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/>
                <a:ea typeface="宋体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ea typeface="宋体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5pPr>
            <a:lvl6pPr marL="25146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6pPr>
            <a:lvl7pPr marL="29718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7pPr>
            <a:lvl8pPr marL="34290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8pPr>
            <a:lvl9pPr marL="38862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9pPr>
          </a:lstStyle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+mn-cs"/>
              </a:rPr>
              <a:t>商品信息变动</a:t>
            </a:r>
            <a:endParaRPr lang="zh-CN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+mn-cs"/>
            </a:endParaRPr>
          </a:p>
        </p:txBody>
      </p:sp>
      <p:sp>
        <p:nvSpPr>
          <p:cNvPr id="51" name="AutoShape 22" hidden="0"/>
          <p:cNvSpPr>
            <a:spLocks noChangeArrowheads="1"/>
          </p:cNvSpPr>
          <p:nvPr isPhoto="0" userDrawn="0"/>
        </p:nvSpPr>
        <p:spPr bwMode="auto">
          <a:xfrm>
            <a:off x="10244507" y="5191608"/>
            <a:ext cx="991925" cy="305406"/>
          </a:xfrm>
          <a:prstGeom prst="roundRect">
            <a:avLst>
              <a:gd name="adj" fmla="val 16667"/>
            </a:avLst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/>
                <a:ea typeface="宋体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/>
                <a:ea typeface="宋体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/>
                <a:ea typeface="宋体"/>
              </a:defRPr>
            </a:lvl5pPr>
            <a:lvl6pPr marL="25146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6pPr>
            <a:lvl7pPr marL="29718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7pPr>
            <a:lvl8pPr marL="34290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8pPr>
            <a:lvl9pPr marL="3886200" indent="-228600" defTabSz="912495"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  <a:ea typeface="宋体"/>
              </a:defRPr>
            </a:lvl9pPr>
          </a:lstStyle>
          <a:p>
            <a:pPr marL="0" marR="0" lvl="0" indent="0" algn="ctr" defTabSz="182753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1" i="0" u="none" strike="noStrike" cap="none" spc="0">
                <a:ln>
                  <a:noFill/>
                </a:ln>
                <a:solidFill>
                  <a:prstClr val="black"/>
                </a:solidFill>
                <a:latin typeface="Microsoft YaHei"/>
                <a:ea typeface="Microsoft YaHei"/>
                <a:cs typeface="+mn-cs"/>
              </a:rPr>
              <a:t>商品汰换</a:t>
            </a:r>
            <a:endParaRPr lang="zh-CN" sz="1200" b="1" i="0" u="none" strike="noStrike" cap="none" spc="0">
              <a:ln>
                <a:noFill/>
              </a:ln>
              <a:solidFill>
                <a:prstClr val="black"/>
              </a:solidFill>
              <a:latin typeface="Microsoft YaHei"/>
              <a:ea typeface="Microsoft YaHei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500" advClick="1">
        <p:pull dir="l"/>
      </p:transition>
    </mc:Choice>
    <mc:Fallback>
      <p:transition spd="med" advClick="1">
        <p:pull dir="l"/>
      </p:transition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ONLYOFFICE/5.2.8.24</Application>
  <PresentationFormat>On-screen Show (4:3)</PresentationFormat>
  <Paragraphs>0</Paragraphs>
  <Slides>21</Slides>
  <Notes>21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/>
  <cp:lastModifiedBy/>
</cp:coreProperties>
</file>